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46" r:id="rId3"/>
    <p:sldId id="263" r:id="rId4"/>
    <p:sldId id="277" r:id="rId5"/>
    <p:sldId id="321" r:id="rId6"/>
    <p:sldId id="289" r:id="rId7"/>
    <p:sldId id="297" r:id="rId8"/>
    <p:sldId id="298" r:id="rId9"/>
    <p:sldId id="299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22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290" r:id="rId50"/>
    <p:sldId id="272" r:id="rId51"/>
    <p:sldId id="278" r:id="rId52"/>
    <p:sldId id="292" r:id="rId53"/>
    <p:sldId id="279" r:id="rId54"/>
    <p:sldId id="281" r:id="rId55"/>
    <p:sldId id="283" r:id="rId56"/>
    <p:sldId id="291" r:id="rId57"/>
    <p:sldId id="288" r:id="rId58"/>
    <p:sldId id="295" r:id="rId59"/>
    <p:sldId id="285" r:id="rId60"/>
    <p:sldId id="287" r:id="rId61"/>
    <p:sldId id="293" r:id="rId62"/>
    <p:sldId id="266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1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sychologos.ru/articles/view/rentabelnost" TargetMode="External"/><Relationship Id="rId3" Type="http://schemas.openxmlformats.org/officeDocument/2006/relationships/hyperlink" Target="http://www.psychologos.ru/articles/view/rezultat" TargetMode="External"/><Relationship Id="rId7" Type="http://schemas.openxmlformats.org/officeDocument/2006/relationships/hyperlink" Target="http://www.psychologos.ru/articles/view/dostizhenie_celi" TargetMode="External"/><Relationship Id="rId2" Type="http://schemas.openxmlformats.org/officeDocument/2006/relationships/hyperlink" Target="http://www.psychologos.ru/articles/view/ocenk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sychologos.ru/articles/view/kvadrat_resursov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http://www.psychologos.ru/articles/view/planirovanie" TargetMode="External"/><Relationship Id="rId10" Type="http://schemas.openxmlformats.org/officeDocument/2006/relationships/hyperlink" Target="http://www.psychologos.ru/articles/view/logika_prinyatiya_resheniy" TargetMode="External"/><Relationship Id="rId4" Type="http://schemas.openxmlformats.org/officeDocument/2006/relationships/hyperlink" Target="http://www.psychologos.ru/articles/view/cel" TargetMode="External"/><Relationship Id="rId9" Type="http://schemas.openxmlformats.org/officeDocument/2006/relationships/hyperlink" Target="http://www.psychologos.ru/articles/view/resheniezpt_poisk_i_prinyatie_resheniy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url?sa=i&amp;url=http://publ.lib.ru/ARCHIVES/M/MIL'NER_Bencion_Zaharovich/_Mil'ner_B.Z..html&amp;psig=AOvVaw0o3ER3lThqaJSX6N1nEg8g&amp;ust=1677499489268000&amp;source=images&amp;cd=vfe&amp;ved=2ahUKEwjzos_akrP9AhVBtyoKHTd1A3IQr4kDegQIARB-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ialog.guide/partisipativnoie-upravlieniie/#gsc.tab=0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mindtools.com/abpk6sg/information-gatherin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sychologos.ru/articles/view/zadacha" TargetMode="External"/><Relationship Id="rId2" Type="http://schemas.openxmlformats.org/officeDocument/2006/relationships/hyperlink" Target="http://www.psychologos.ru/articles/view/vybo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Лекция 7. Личность и психология принятия управленческих решений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2103120"/>
            <a:ext cx="6968490" cy="4587240"/>
          </a:xfrm>
        </p:spPr>
      </p:pic>
      <p:sp>
        <p:nvSpPr>
          <p:cNvPr id="3" name="Прямоугольник 2"/>
          <p:cNvSpPr/>
          <p:nvPr/>
        </p:nvSpPr>
        <p:spPr>
          <a:xfrm>
            <a:off x="454269" y="1949440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000" b="1" dirty="0" smtClean="0"/>
              <a:t>ВОПРОСЫ:</a:t>
            </a:r>
          </a:p>
          <a:p>
            <a:pPr lvl="0"/>
            <a:r>
              <a:rPr lang="ru-RU" sz="2000" b="1" dirty="0" smtClean="0"/>
              <a:t>Понятие </a:t>
            </a:r>
            <a:r>
              <a:rPr lang="ru-RU" sz="2000" b="1" dirty="0"/>
              <a:t>управленческого решения. </a:t>
            </a:r>
          </a:p>
          <a:p>
            <a:pPr lvl="0"/>
            <a:r>
              <a:rPr lang="ru-RU" sz="2000" b="1" dirty="0"/>
              <a:t>Принятие решений как важнейшая составляющая управленческой деятельности. </a:t>
            </a:r>
          </a:p>
          <a:p>
            <a:r>
              <a:rPr lang="ru-RU" sz="2000" b="1" dirty="0" smtClean="0"/>
              <a:t>Алгоритм </a:t>
            </a:r>
            <a:r>
              <a:rPr lang="ru-RU" sz="2000" b="1" dirty="0"/>
              <a:t>выработки управленческих решений.</a:t>
            </a:r>
          </a:p>
          <a:p>
            <a:pPr lvl="0"/>
            <a:r>
              <a:rPr lang="ru-RU" sz="2000" b="1" dirty="0" smtClean="0"/>
              <a:t>Поведение </a:t>
            </a:r>
            <a:r>
              <a:rPr lang="ru-RU" sz="2000" b="1" dirty="0"/>
              <a:t>руководителя при принятии решения. </a:t>
            </a:r>
          </a:p>
          <a:p>
            <a:pPr lvl="0"/>
            <a:r>
              <a:rPr lang="ru-RU" sz="2000" b="1" dirty="0"/>
              <a:t>Организация групповых решений.</a:t>
            </a:r>
          </a:p>
          <a:p>
            <a:pPr lvl="0"/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567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5103"/>
            <a:ext cx="10515600" cy="5111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Методология выработки управленческого решения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82359"/>
            <a:ext cx="2345232" cy="210630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734208" y="1010537"/>
            <a:ext cx="9981542" cy="6619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1.Анализ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обстановки (ситуации),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которой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находится управленческая система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эффективность ее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функционирования</a:t>
            </a: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34208" y="1819203"/>
            <a:ext cx="9924391" cy="6619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2.Осознание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необходимости изменить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существующее положение (сигнал)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34209" y="3548475"/>
            <a:ext cx="9924392" cy="6619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4.Выявление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проблем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ранжировка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важности и срочности разрешения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34208" y="2698531"/>
            <a:ext cx="9952967" cy="6619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3.Формирование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цели действий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представления желаемом состоянии управляемой системы)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34208" y="4465767"/>
            <a:ext cx="9924392" cy="6619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5.Определение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возможных путей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 способов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разрешения проблем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41610" y="6126680"/>
            <a:ext cx="9766738" cy="6619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7.Формулирование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оформление решение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(разработка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указаний, директив по его реализации)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734208" y="5242115"/>
            <a:ext cx="9924391" cy="66198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6.Формирование возможных вариантов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действий </a:t>
            </a:r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достижение цели и выбор  наилучшего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варианта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04136" y="499915"/>
            <a:ext cx="370646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состояния 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11353800" y="1469183"/>
            <a:ext cx="304799" cy="424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1277600" y="3205213"/>
            <a:ext cx="304799" cy="424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11277601" y="2308762"/>
            <a:ext cx="304799" cy="424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1277600" y="4136241"/>
            <a:ext cx="304799" cy="424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11353799" y="4872006"/>
            <a:ext cx="304799" cy="424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11290735" y="5802905"/>
            <a:ext cx="304799" cy="4249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3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выработки управленческих решений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112313"/>
              </p:ext>
            </p:extLst>
          </p:nvPr>
        </p:nvGraphicFramePr>
        <p:xfrm>
          <a:off x="247650" y="1105214"/>
          <a:ext cx="11791949" cy="5654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4004098355"/>
                    </a:ext>
                  </a:extLst>
                </a:gridCol>
                <a:gridCol w="9048749">
                  <a:extLst>
                    <a:ext uri="{9D8B030D-6E8A-4147-A177-3AD203B41FA5}">
                      <a16:colId xmlns:a16="http://schemas.microsoft.com/office/drawing/2014/main" xmlns="" val="2076957038"/>
                    </a:ext>
                  </a:extLst>
                </a:gridCol>
              </a:tblGrid>
              <a:tr h="3982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8128658"/>
                  </a:ext>
                </a:extLst>
              </a:tr>
              <a:tr h="866668">
                <a:tc>
                  <a:txBody>
                    <a:bodyPr/>
                    <a:lstStyle/>
                    <a:p>
                      <a:r>
                        <a:rPr lang="ru-RU" b="1" i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Ориентировочный этап</a:t>
                      </a:r>
                      <a:endParaRPr lang="ru-RU" b="1" i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выявление проблемной ситуации и определение цели решения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5169837"/>
                  </a:ext>
                </a:extLst>
              </a:tr>
              <a:tr h="866668">
                <a:tc>
                  <a:txBody>
                    <a:bodyPr/>
                    <a:lstStyle/>
                    <a:p>
                      <a:r>
                        <a:rPr lang="ru-RU" b="1" i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Информационный этап </a:t>
                      </a:r>
                      <a:endParaRPr lang="ru-RU" b="1" i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сбор, обработка и анализ информации по проблеме, а также определение тех ограничений, которые зависят как от него самого, так и от конкретной ситуации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8339551"/>
                  </a:ext>
                </a:extLst>
              </a:tr>
              <a:tr h="32066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i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Этап выработки и принятия решения</a:t>
                      </a:r>
                    </a:p>
                    <a:p>
                      <a:endParaRPr lang="ru-RU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hangingPunct="0"/>
                      <a:r>
                        <a:rPr lang="ru-RU" b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Законы исходных данных Спенсера:</a:t>
                      </a:r>
                    </a:p>
                    <a:p>
                      <a:pPr hangingPunct="0"/>
                      <a:r>
                        <a:rPr lang="ru-RU" b="1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 </a:t>
                      </a:r>
                      <a:r>
                        <a:rPr lang="ru-RU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Каждый может принять решение, располагая достаточной информацией.</a:t>
                      </a:r>
                      <a:endParaRPr lang="ru-RU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hangingPunct="0"/>
                      <a:r>
                        <a:rPr lang="ru-RU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 Хороший руководитель принимает решение и при ее нехватке.</a:t>
                      </a:r>
                      <a:endParaRPr lang="ru-RU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hangingPunct="0"/>
                      <a:r>
                        <a:rPr lang="ru-RU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Идеальный— действует в абсолютном неведении.</a:t>
                      </a:r>
                    </a:p>
                    <a:p>
                      <a:pPr marL="0" indent="428625" hangingPunct="0">
                        <a:buFont typeface="Arial" panose="020B0604020202020204" pitchFamily="34" charset="0"/>
                        <a:buChar char="•"/>
                        <a:tabLst>
                          <a:tab pos="85725" algn="l"/>
                        </a:tabLst>
                      </a:pPr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Выработка критериев принятия решений (экономичность, надежность, оперативность, дизайн и др.);</a:t>
                      </a:r>
                    </a:p>
                    <a:p>
                      <a:pPr marL="0" indent="428625" hangingPunct="0">
                        <a:buFont typeface="Arial" panose="020B0604020202020204" pitchFamily="34" charset="0"/>
                        <a:buChar char="•"/>
                        <a:tabLst>
                          <a:tab pos="85725" algn="l"/>
                        </a:tabLst>
                      </a:pPr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формулирование набора альтернативных решений с возможным привлечением исполнителей будущего решения. </a:t>
                      </a:r>
                    </a:p>
                    <a:p>
                      <a:pPr marL="0" indent="428625" hangingPunct="0">
                        <a:buFont typeface="Arial" panose="020B0604020202020204" pitchFamily="34" charset="0"/>
                        <a:buChar char="•"/>
                        <a:tabLst>
                          <a:tab pos="85725" algn="l"/>
                        </a:tabLst>
                      </a:pPr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оценка альтернативных решений по степени их достоинств, недостатков и возможных последствий;</a:t>
                      </a:r>
                    </a:p>
                    <a:p>
                      <a:pPr marL="0" indent="428625" hangingPunct="0">
                        <a:buFont typeface="Arial" panose="020B0604020202020204" pitchFamily="34" charset="0"/>
                        <a:buChar char="•"/>
                        <a:tabLst>
                          <a:tab pos="85725" algn="l"/>
                        </a:tabLst>
                      </a:pPr>
                      <a:r>
                        <a:rPr lang="ru-RU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выбор оптимального решения.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5787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3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398999"/>
              </p:ext>
            </p:extLst>
          </p:nvPr>
        </p:nvGraphicFramePr>
        <p:xfrm>
          <a:off x="473072" y="486089"/>
          <a:ext cx="11604627" cy="4238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6104">
                  <a:extLst>
                    <a:ext uri="{9D8B030D-6E8A-4147-A177-3AD203B41FA5}">
                      <a16:colId xmlns:a16="http://schemas.microsoft.com/office/drawing/2014/main" xmlns="" val="4004098355"/>
                    </a:ext>
                  </a:extLst>
                </a:gridCol>
                <a:gridCol w="9098523">
                  <a:extLst>
                    <a:ext uri="{9D8B030D-6E8A-4147-A177-3AD203B41FA5}">
                      <a16:colId xmlns:a16="http://schemas.microsoft.com/office/drawing/2014/main" xmlns="" val="2076957038"/>
                    </a:ext>
                  </a:extLst>
                </a:gridCol>
              </a:tblGrid>
              <a:tr h="398226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8128658"/>
                  </a:ext>
                </a:extLst>
              </a:tr>
              <a:tr h="866668">
                <a:tc>
                  <a:txBody>
                    <a:bodyPr/>
                    <a:lstStyle/>
                    <a:p>
                      <a:pPr algn="just"/>
                      <a:r>
                        <a:rPr lang="ru-RU" sz="2400" b="1" i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Организационный этап</a:t>
                      </a:r>
                      <a:endParaRPr lang="ru-RU" sz="2400" b="1" i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доведение принятого решения и сроков до</a:t>
                      </a:r>
                    </a:p>
                    <a:p>
                      <a:pPr algn="just" hangingPunct="0"/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исполнителей, назначение ответственных, инструктаж, организация взаимодействия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5169837"/>
                  </a:ext>
                </a:extLst>
              </a:tr>
              <a:tr h="866668">
                <a:tc>
                  <a:txBody>
                    <a:bodyPr/>
                    <a:lstStyle/>
                    <a:p>
                      <a:pPr algn="just"/>
                      <a:r>
                        <a:rPr lang="ru-RU" sz="2400" b="1" i="0" u="non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Контролирующий этап</a:t>
                      </a:r>
                      <a:endParaRPr lang="ru-RU" sz="2400" b="1" i="0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hangingPunct="0"/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учет и контроль выполнения решения. Как правило, поручается той группе, которая готовила решение. </a:t>
                      </a:r>
                    </a:p>
                    <a:p>
                      <a:pPr marL="0" indent="446088" algn="just" hangingPunct="0"/>
                      <a:r>
                        <a:rPr lang="ru-RU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Самые слабые места при подготовке и принятии управленческих решений — их качество (от 33 до 41 % </a:t>
                      </a:r>
                      <a:r>
                        <a:rPr lang="ru-RU" sz="2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нереализованных решений не выполняется только из-за их низкого качества) и отсутствие контроля.</a:t>
                      </a:r>
                    </a:p>
                    <a:p>
                      <a:pPr algn="just"/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78339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2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45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Процесс принятия управленческих решений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13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24549" y="65863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/>
              <a:t>https://www.your-mentor.ru/management/49-prinyatie-upravlencheskikh-reshenij-protsess-printsipy-i-realizacija</a:t>
            </a:r>
          </a:p>
        </p:txBody>
      </p:sp>
      <p:pic>
        <p:nvPicPr>
          <p:cNvPr id="4098" name="Picture 2" descr="Круговой процесс принятия управленческих решени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15" y="1433512"/>
            <a:ext cx="4421102" cy="451008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19724" y="889913"/>
            <a:ext cx="6600825" cy="5632311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процессе принятия управленческих решений необходимо учесть следующее</a:t>
            </a:r>
            <a:r>
              <a:rPr lang="ru-RU" b="1" dirty="0" smtClean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ru-RU" b="1" dirty="0">
              <a:solidFill>
                <a:srgbClr val="5E5E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Иметь четкое представление о цели</a:t>
            </a:r>
            <a:r>
              <a:rPr lang="ru-RU" b="1" dirty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Нужно понимать, каков будет результат, прежде чем приходить к определенному заключению;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Определиться, кто будет участвовать в процессе принятия управленческого решения </a:t>
            </a:r>
            <a:r>
              <a:rPr lang="ru-RU" b="1" dirty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какие функции выполнять.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Распределение ролей</a:t>
            </a:r>
            <a:r>
              <a:rPr lang="ru-RU" b="1" dirty="0" smtClean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b="1" dirty="0">
              <a:solidFill>
                <a:srgbClr val="5E5E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 уменьшить неопределенность и риск насколько это возможно прежде, чем делать какие-либо выводы. </a:t>
            </a:r>
            <a:r>
              <a:rPr lang="ru-RU" b="1" dirty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делается посредством сбора информации, что также требует времени, и создает риск появления новых переменных;</a:t>
            </a:r>
          </a:p>
          <a:p>
            <a:pPr marL="342900" indent="-342900" algn="just">
              <a:buFont typeface="+mj-lt"/>
              <a:buAutoNum type="arabicPeriod"/>
              <a:tabLst>
                <a:tab pos="1704975" algn="l"/>
              </a:tabLs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Требуется сделать свой выбор и поставить в известность коллектив</a:t>
            </a:r>
            <a:r>
              <a:rPr lang="ru-RU" b="1" dirty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Объяснить сотрудникам, какое решение вы приняли и почему. </a:t>
            </a:r>
          </a:p>
          <a:p>
            <a:pPr marL="342900" indent="-342900" algn="just">
              <a:buFont typeface="+mj-lt"/>
              <a:buAutoNum type="arabicPeriod"/>
              <a:tabLst>
                <a:tab pos="1704975" algn="l"/>
              </a:tabLst>
            </a:pPr>
            <a:r>
              <a:rPr lang="ru-RU" b="1" dirty="0" smtClean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Затем</a:t>
            </a:r>
            <a:r>
              <a:rPr lang="ru-RU" b="1" dirty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 основе информации, полученной от сотрудников, необходимо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оценить и скорректировать окончательное заключение.</a:t>
            </a:r>
            <a:endParaRPr lang="ru-RU" b="1" i="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457700" y="3019425"/>
            <a:ext cx="962024" cy="581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62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Способы  снижения риска: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4325" y="1371600"/>
            <a:ext cx="7362824" cy="435133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Привлечь больше людей в процесс разработки.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Они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дадут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дополнительную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информацию и предложат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перспективы.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Выделить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больше времени на принятие решения.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Разбить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большое решение на более мелкие части.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43500" y="6215746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/>
              <a:t>https://www.your-mentor.ru/management/49-prinyatie-upravlencheskikh-reshenij-protsess-printsipy-i-realizacija</a:t>
            </a:r>
          </a:p>
        </p:txBody>
      </p:sp>
      <p:pic>
        <p:nvPicPr>
          <p:cNvPr id="6146" name="Picture 2" descr="Процесс взаимодействия с клиент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457325"/>
            <a:ext cx="315353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23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37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Нормативная  теория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924" y="762001"/>
            <a:ext cx="10601325" cy="595947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Описывающая 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рациональный процесс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выбора ПРИНЯТИЕ РЕШЕНИЯ в условиях НЕОПРЕДЕЛЕННОСТИ: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проблемы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Идентификация проблемы и определение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задач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Сбор информации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альтернатив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критериев оценки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альтернатив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показателей для мониторинга осуществления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Оценка альтернатив. Выбор лучшей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альтернативы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плана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действий.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плана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Мониторинг реализации плана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Оценка результатов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15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585302" y="6538912"/>
            <a:ext cx="24593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https://4brain.ru/decision/decision.php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987" y="4750128"/>
            <a:ext cx="3022262" cy="170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20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624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Последовательные  шаги процесса принятия решения: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2721" y="919881"/>
            <a:ext cx="7939768" cy="555362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514350" lvl="0" indent="-514350" fontAlgn="base">
              <a:buFont typeface="+mj-lt"/>
              <a:buAutoNum type="arabicPeriod"/>
            </a:pP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  <a:hlinkClick r:id="rId2" tooltip="Статья: Оценка"/>
              </a:rPr>
              <a:t>Оценка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текущей ситуации.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планируемого </a:t>
            </a: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3" tooltip="Статья: Результат"/>
              </a:rPr>
              <a:t>результата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цели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  <a:hlinkClick r:id="rId5" tooltip="Статья: Планирование"/>
              </a:rPr>
              <a:t>Планирование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действий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u="sng" dirty="0" err="1">
                <a:latin typeface="Arial" panose="020B0604020202020204" pitchFamily="34" charset="0"/>
                <a:cs typeface="Arial" panose="020B0604020202020204" pitchFamily="34" charset="0"/>
                <a:hlinkClick r:id="rId6" tooltip="Статья: Квадрат ресурсов"/>
              </a:rPr>
              <a:t>ресурсов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 необходимых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7" tooltip="Статья: Достижение цели"/>
              </a:rPr>
              <a:t>достижения 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  <a:hlinkClick r:id="rId7" tooltip="Статья: Достижение цели"/>
              </a:rPr>
              <a:t>этой цели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Анализ других предполагаемых результатов этих действий.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Сравнение затрачиваемого и получаемого.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  <a:hlinkClick r:id="rId8" tooltip="Статья: Рентабельность"/>
              </a:rPr>
              <a:t>рентабельности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lvl="0" indent="-514350" fontAlgn="base">
              <a:buFont typeface="+mj-lt"/>
              <a:buAutoNum type="arabicPeriod"/>
            </a:pP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  <a:hlinkClick r:id="rId9" tooltip="Статья: Решение, поиск и принятие решений"/>
              </a:rPr>
              <a:t>Решение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 выполнять эти действия или отказаться от них.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16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029325" y="659067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dirty="0"/>
              <a:t>Логика принятия решений </a:t>
            </a:r>
            <a:r>
              <a:rPr lang="ru-RU" sz="1050" u="sng" dirty="0">
                <a:hlinkClick r:id="rId10"/>
              </a:rPr>
              <a:t>http://www.psychologos.ru/articles/view/logika_prinyatiya_resheniy</a:t>
            </a:r>
            <a:endParaRPr lang="ru-RU" sz="1050" u="sng" dirty="0"/>
          </a:p>
        </p:txBody>
      </p:sp>
      <p:pic>
        <p:nvPicPr>
          <p:cNvPr id="6" name="Рисунок 5" descr="http://www.psychologos.ru/images/0/01/Prinyatie_resh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10049"/>
            <a:ext cx="3633107" cy="2714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05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9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Лестница выводов при принятия решения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3749" y="1118508"/>
            <a:ext cx="8635093" cy="546190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Предложенные </a:t>
            </a:r>
            <a:r>
              <a:rPr lang="ru-RU" b="1" u="sng" dirty="0">
                <a:latin typeface="Arial" panose="020B0604020202020204" pitchFamily="34" charset="0"/>
                <a:cs typeface="Arial" panose="020B0604020202020204" pitchFamily="34" charset="0"/>
              </a:rPr>
              <a:t>шаги включают в себя</a:t>
            </a: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fontAlgn="base">
              <a:buFont typeface="+mj-lt"/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просмотр данных;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выбор данных;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придание смысла данным;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предположений, основанных на этом смысле;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выводы;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принятие убеждений на основе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сделанных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выводов;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переход к действию.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17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63" y="922337"/>
            <a:ext cx="2783212" cy="274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3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3772" y="617065"/>
            <a:ext cx="10515600" cy="4351338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/>
              <a:t>Модели принятия решения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18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486" y="1205139"/>
            <a:ext cx="5382228" cy="574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511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Цикл ре­ше­ния проб­ле­мы </a:t>
            </a:r>
            <a:r>
              <a:rPr lang="ru-RU" b="1" dirty="0"/>
              <a:t>(</a:t>
            </a:r>
            <a:r>
              <a:rPr lang="ru-RU" b="1" dirty="0" err="1"/>
              <a:t>Рaмперсaд</a:t>
            </a:r>
            <a:r>
              <a:rPr lang="ru-RU" b="1" dirty="0"/>
              <a:t> Х.)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19</a:t>
            </a:fld>
            <a:endParaRPr lang="ru-RU"/>
          </a:p>
        </p:txBody>
      </p:sp>
      <p:pic>
        <p:nvPicPr>
          <p:cNvPr id="5" name="Объект 4" descr="3"/>
          <p:cNvPicPr>
            <a:picLocks noGrp="1"/>
          </p:cNvPicPr>
          <p:nvPr>
            <p:ph idx="1"/>
          </p:nvPr>
        </p:nvPicPr>
        <p:blipFill>
          <a:blip r:embed="rId2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4" y="1151165"/>
            <a:ext cx="6091238" cy="53626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162424" y="6604084"/>
            <a:ext cx="782002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1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Рaмперсaд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Х. Об­щее </a:t>
            </a:r>
            <a:r>
              <a:rPr lang="ru-RU" sz="1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упрaвле­ние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кaчест­вом</a:t>
            </a:r>
            <a:r>
              <a:rPr lang="ru-RU" sz="10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лич­ност­ные и </a:t>
            </a:r>
            <a:r>
              <a:rPr lang="ru-RU" sz="105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оргa­низaцион­ные</a:t>
            </a:r>
            <a:r>
              <a:rPr lang="ru-RU" sz="105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из­ме­не­ния: пер с </a:t>
            </a:r>
            <a:r>
              <a:rPr lang="ru-RU" sz="105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aнгл</a:t>
            </a:r>
            <a:r>
              <a:rPr lang="ru-RU" sz="105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– М.: Олимп-Биз­нес, 2005. – 256 с.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Хьюберт Рамперсад, 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117" y="2090057"/>
            <a:ext cx="2307353" cy="369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369651" y="5783066"/>
            <a:ext cx="25268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Хьюберт</a:t>
            </a:r>
            <a:r>
              <a:rPr lang="ru-RU" b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ru-RU" b="1" dirty="0" err="1">
                <a:solidFill>
                  <a:srgbClr val="202122"/>
                </a:solidFill>
                <a:latin typeface="Arial" panose="020B0604020202020204" pitchFamily="34" charset="0"/>
              </a:rPr>
              <a:t>Рамперсад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174" y="1775439"/>
            <a:ext cx="1854621" cy="265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3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299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Учебная литература: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2025" y="101600"/>
            <a:ext cx="7298055" cy="6522719"/>
          </a:xfrm>
        </p:spPr>
        <p:txBody>
          <a:bodyPr>
            <a:noAutofit/>
          </a:bodyPr>
          <a:lstStyle/>
          <a:p>
            <a:pPr lvl="0"/>
            <a:r>
              <a:rPr lang="ru-RU" sz="1600" b="1" dirty="0" smtClean="0"/>
              <a:t>Волкогонова </a:t>
            </a:r>
            <a:r>
              <a:rPr lang="ru-RU" sz="1600" b="1" dirty="0"/>
              <a:t>О.Д., Зуб А.Т. Управленческая психология. – Москва: ИД </a:t>
            </a:r>
          </a:p>
          <a:p>
            <a:r>
              <a:rPr lang="ru-RU" sz="1600" b="1" dirty="0"/>
              <a:t>«Форум» - Инфра, 2015.</a:t>
            </a:r>
          </a:p>
          <a:p>
            <a:pPr lvl="0"/>
            <a:r>
              <a:rPr lang="ru-RU" sz="1600" b="1" dirty="0" smtClean="0"/>
              <a:t>Кабаченко </a:t>
            </a:r>
            <a:r>
              <a:rPr lang="ru-RU" sz="1600" b="1" dirty="0"/>
              <a:t>В.С. Психология управления. Учебное пособие. – М.: </a:t>
            </a:r>
            <a:r>
              <a:rPr lang="ru-RU" sz="1600" b="1" dirty="0" err="1"/>
              <a:t>Юнити</a:t>
            </a:r>
            <a:r>
              <a:rPr lang="ru-RU" sz="1600" b="1" dirty="0"/>
              <a:t>, 2015. </a:t>
            </a:r>
          </a:p>
          <a:p>
            <a:pPr lvl="0"/>
            <a:r>
              <a:rPr lang="ru-RU" sz="1600" b="1" dirty="0"/>
              <a:t>Кремень М.А. Психология и управление. – Мн. </a:t>
            </a:r>
            <a:r>
              <a:rPr lang="ru-RU" sz="1600" b="1" dirty="0" err="1"/>
              <a:t>Харвест</a:t>
            </a:r>
            <a:r>
              <a:rPr lang="ru-RU" sz="1600" b="1" dirty="0"/>
              <a:t>, 2015.</a:t>
            </a:r>
          </a:p>
          <a:p>
            <a:pPr lvl="0"/>
            <a:r>
              <a:rPr lang="ru-RU" sz="1600" b="1" dirty="0"/>
              <a:t>Морозов, А. В. Управленческая психология. - М.: Академический проект; </a:t>
            </a:r>
          </a:p>
          <a:p>
            <a:r>
              <a:rPr lang="ru-RU" sz="1600" b="1" dirty="0" err="1"/>
              <a:t>Трикста</a:t>
            </a:r>
            <a:r>
              <a:rPr lang="ru-RU" sz="1600" b="1" dirty="0"/>
              <a:t>, 2015. </a:t>
            </a:r>
          </a:p>
          <a:p>
            <a:pPr lvl="0"/>
            <a:r>
              <a:rPr lang="ru-RU" sz="1600" b="1" dirty="0"/>
              <a:t>Розанова В.А. Психология управления. – М.: ЗАО «Бизнес-</a:t>
            </a:r>
            <a:r>
              <a:rPr lang="ru-RU" sz="1600" b="1" dirty="0" err="1"/>
              <a:t>школа«Интел</a:t>
            </a:r>
            <a:r>
              <a:rPr lang="ru-RU" sz="1600" b="1" dirty="0"/>
              <a:t>-</a:t>
            </a:r>
          </a:p>
          <a:p>
            <a:r>
              <a:rPr lang="ru-RU" sz="1600" b="1" dirty="0"/>
              <a:t>Синтез». – 2012.</a:t>
            </a:r>
          </a:p>
          <a:p>
            <a:pPr lvl="0"/>
            <a:r>
              <a:rPr lang="ru-RU" sz="1600" b="1" dirty="0" smtClean="0"/>
              <a:t>Столяренко </a:t>
            </a:r>
            <a:r>
              <a:rPr lang="ru-RU" sz="1600" b="1" dirty="0"/>
              <a:t>А.Д. Психология управления. - Ростов - на - Дону: Феникс, 2015.</a:t>
            </a:r>
          </a:p>
          <a:p>
            <a:pPr lvl="0"/>
            <a:r>
              <a:rPr lang="ru-RU" sz="1600" b="1" dirty="0"/>
              <a:t>Урбанович А.А. Психология управления. Уч. пособие. –</a:t>
            </a:r>
            <a:r>
              <a:rPr lang="ru-RU" sz="1600" b="1" dirty="0" err="1"/>
              <a:t>Мн</a:t>
            </a:r>
            <a:r>
              <a:rPr lang="ru-RU" sz="1600" b="1" dirty="0"/>
              <a:t>.:</a:t>
            </a:r>
            <a:r>
              <a:rPr lang="ru-RU" sz="1600" b="1" dirty="0" err="1"/>
              <a:t>Харвест</a:t>
            </a:r>
            <a:r>
              <a:rPr lang="ru-RU" sz="1600" b="1" dirty="0"/>
              <a:t>, 2015. </a:t>
            </a:r>
          </a:p>
          <a:p>
            <a:r>
              <a:rPr lang="ru-RU" sz="1600" b="1" u="sng" dirty="0">
                <a:solidFill>
                  <a:schemeClr val="accent1"/>
                </a:solidFill>
              </a:rPr>
              <a:t>Дополнительная:</a:t>
            </a:r>
          </a:p>
          <a:p>
            <a:pPr lvl="0"/>
            <a:r>
              <a:rPr lang="ru-RU" sz="1600" b="1" dirty="0" err="1"/>
              <a:t>Армстронг</a:t>
            </a:r>
            <a:r>
              <a:rPr lang="ru-RU" sz="1600" b="1" dirty="0"/>
              <a:t> М. Стратегическое управление человеческими ресурсами. - М.: ИНФРА-М., 2014. </a:t>
            </a:r>
          </a:p>
          <a:p>
            <a:pPr lvl="0"/>
            <a:r>
              <a:rPr lang="ru-RU" sz="1600" b="1" dirty="0"/>
              <a:t>Бакирова Г.Х. Управление человеческими ресурсами. - СПб: Речь, 2008.</a:t>
            </a:r>
          </a:p>
          <a:p>
            <a:pPr lvl="0"/>
            <a:r>
              <a:rPr lang="en-US" sz="1600" b="1" dirty="0"/>
              <a:t>Becker G.S. Human capital: Theoretical and Empirical Analysis. - N-Y., 2011.</a:t>
            </a:r>
            <a:endParaRPr lang="ru-RU" sz="1600" b="1" dirty="0"/>
          </a:p>
          <a:p>
            <a:pPr lvl="0"/>
            <a:r>
              <a:rPr lang="ru-RU" sz="1600" b="1" dirty="0" err="1"/>
              <a:t>Добреньков</a:t>
            </a:r>
            <a:r>
              <a:rPr lang="ru-RU" sz="1600" b="1" dirty="0"/>
              <a:t> В. И. Управление человеческими ресурсами: социально-психологический подход. Учеб. пособие. - М.: КДУ, 2015. </a:t>
            </a:r>
          </a:p>
          <a:p>
            <a:pPr lvl="0"/>
            <a:r>
              <a:rPr lang="ru-RU" sz="1600" b="1" dirty="0"/>
              <a:t>Игнатов В. Г. Теория управления: курс лекций / В.Г. Игнатов, Л.Н. </a:t>
            </a:r>
            <a:r>
              <a:rPr lang="ru-RU" sz="1600" b="1" dirty="0" err="1"/>
              <a:t>Албастова</a:t>
            </a:r>
            <a:r>
              <a:rPr lang="ru-RU" sz="1600" b="1" dirty="0"/>
              <a:t>. - М. ИКЦ «</a:t>
            </a:r>
            <a:r>
              <a:rPr lang="ru-RU" sz="1600" b="1" dirty="0" err="1"/>
              <a:t>МарТ</a:t>
            </a:r>
            <a:r>
              <a:rPr lang="ru-RU" sz="1600" b="1" dirty="0"/>
              <a:t>»; Ростов-н/Д: Изд. центр «</a:t>
            </a:r>
            <a:r>
              <a:rPr lang="ru-RU" sz="1600" b="1" dirty="0" err="1"/>
              <a:t>МарТ</a:t>
            </a:r>
            <a:r>
              <a:rPr lang="ru-RU" sz="1600" b="1" dirty="0"/>
              <a:t>», 2012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pic>
        <p:nvPicPr>
          <p:cNvPr id="5" name="Содержимое 4" descr="http://www.psy-files.ru/templates/school/images/books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r="10263"/>
          <a:stretch>
            <a:fillRect/>
          </a:stretch>
        </p:blipFill>
        <p:spPr>
          <a:xfrm>
            <a:off x="0" y="1447800"/>
            <a:ext cx="3886200" cy="4495800"/>
          </a:xfrm>
        </p:spPr>
      </p:pic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4" descr="http://www.psy-files.ru/templates/school/images/books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3" r="10263"/>
          <a:stretch>
            <a:fillRect/>
          </a:stretch>
        </p:blipFill>
        <p:spPr>
          <a:xfrm>
            <a:off x="152400" y="987425"/>
            <a:ext cx="4573588" cy="5108575"/>
          </a:xfrm>
        </p:spPr>
      </p:pic>
    </p:spTree>
    <p:extLst>
      <p:ext uri="{BB962C8B-B14F-4D97-AF65-F5344CB8AC3E}">
        <p14:creationId xmlns:p14="http://schemas.microsoft.com/office/powerpoint/2010/main" val="811809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2124" y="365125"/>
            <a:ext cx="9591675" cy="81597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Модель принятия решения</a:t>
            </a:r>
            <a:endParaRPr lang="ru-RU" sz="2800" u="sng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2570" y="1304950"/>
            <a:ext cx="6810375" cy="4901062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оэтaпная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про­це­ду­ра </a:t>
            </a:r>
            <a:r>
              <a:rPr lang="ru-RU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при­ня­тия </a:t>
            </a:r>
            <a:r>
              <a:rPr lang="ru-RU" sz="2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ре­ше­ний: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514350" lvl="0" indent="-514350">
              <a:buFont typeface="+mj-lt"/>
              <a:buAutoNum type="arabicPeriod"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Ин­формaцион­ный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этaп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ин­формa­ция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ре­левaнтнaя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ре­зуль­тaтив­но­го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поискa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ре­ше­ния).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Со­вещaте­льный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этaп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оценкa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и обоб­ще­ние по­лу­чен­ной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ин­формa­ции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, пред­ло­же­ния).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Этaп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при­ня­тия ре­ше­ния (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прорaнжи­ровaть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ре­ше­ния).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Рaзъяс­ни­тель­ный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этaп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(объяс­не­ние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ре­ше­ния).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Под­ве­де­ние ито­гов.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20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305550" y="6606059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9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Гел­лерт</a:t>
            </a:r>
            <a:r>
              <a:rPr lang="ru-RU" sz="9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М., </a:t>
            </a:r>
            <a:r>
              <a:rPr lang="ru-RU" sz="9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Новaк</a:t>
            </a:r>
            <a:r>
              <a:rPr lang="ru-RU" sz="9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 Всё о </a:t>
            </a:r>
            <a:r>
              <a:rPr lang="ru-RU" sz="9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комaндообрaзовa­нии</a:t>
            </a:r>
            <a:r>
              <a:rPr lang="ru-RU" sz="9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ру­ко­во­дс­тво для тре­не­ров: пер. с нем. – М.: </a:t>
            </a:r>
            <a:r>
              <a:rPr lang="ru-RU" sz="900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Вер­шинa</a:t>
            </a:r>
            <a:r>
              <a:rPr lang="ru-RU" sz="9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2006. – 352 с. 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565" y="1856009"/>
            <a:ext cx="3011384" cy="217566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399565" y="4031679"/>
            <a:ext cx="3305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Мaнф­ред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Гел­лерт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Клaус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Новaк</a:t>
            </a:r>
            <a:endParaRPr lang="ru-RU" dirty="0"/>
          </a:p>
        </p:txBody>
      </p:sp>
      <p:pic>
        <p:nvPicPr>
          <p:cNvPr id="2052" name="Picture 4" descr="https://www.koob.ru/foto/book/176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23" y="205915"/>
            <a:ext cx="1076325" cy="151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4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50" y="130629"/>
            <a:ext cx="8663166" cy="111034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600" dirty="0" err="1">
                <a:solidFill>
                  <a:srgbClr val="FF0000"/>
                </a:solidFill>
              </a:rPr>
              <a:t>Рaционaльнaя</a:t>
            </a:r>
            <a:r>
              <a:rPr lang="ru-RU" sz="3600" dirty="0">
                <a:solidFill>
                  <a:srgbClr val="FF0000"/>
                </a:solidFill>
              </a:rPr>
              <a:t> мо­дель </a:t>
            </a:r>
            <a:r>
              <a:rPr lang="ru-RU" sz="3600" dirty="0" smtClean="0">
                <a:solidFill>
                  <a:srgbClr val="FF0000"/>
                </a:solidFill>
              </a:rPr>
              <a:t>при­ня­тия ре­ше­ния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dirty="0" smtClean="0"/>
              <a:t> </a:t>
            </a:r>
            <a:r>
              <a:rPr lang="ru-RU" sz="2700" dirty="0"/>
              <a:t>(</a:t>
            </a:r>
            <a:r>
              <a:rPr lang="ru-RU" sz="2700" dirty="0" err="1"/>
              <a:t>Миль­нер</a:t>
            </a:r>
            <a:r>
              <a:rPr lang="ru-RU" sz="2700" dirty="0"/>
              <a:t> Б.З., с. 302)</a:t>
            </a:r>
            <a:br>
              <a:rPr lang="ru-RU" sz="2700" dirty="0"/>
            </a:br>
            <a: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7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21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2" t="26477" r="31924" b="22141"/>
          <a:stretch>
            <a:fillRect/>
          </a:stretch>
        </p:blipFill>
        <p:spPr bwMode="auto">
          <a:xfrm>
            <a:off x="523875" y="1448415"/>
            <a:ext cx="7858125" cy="49439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6096000" y="6599788"/>
            <a:ext cx="6096000" cy="25821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2000"/>
              </a:lnSpc>
              <a:spcAft>
                <a:spcPts val="0"/>
              </a:spcAft>
            </a:pPr>
            <a:r>
              <a:rPr lang="ru-RU" sz="10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Миль­нер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Б.З. Теории </a:t>
            </a:r>
            <a:r>
              <a:rPr lang="ru-RU" sz="10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оргa­низa­ции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учеб­ник. – 7-е изд. – М.: </a:t>
            </a:r>
            <a:r>
              <a:rPr lang="ru-RU" sz="10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Инфрa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-М., 2009. – 864 с. (С. 294-304).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Мильнер, Бенцион Захарович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6477" y="651531"/>
            <a:ext cx="2681694" cy="207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872716" y="2902015"/>
            <a:ext cx="29892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>
                <a:solidFill>
                  <a:srgbClr val="3C4043"/>
                </a:solidFill>
                <a:latin typeface="Roboto"/>
                <a:hlinkClick r:id="rId4" tooltip="Мильнер Бенцион Захарович"/>
              </a:rPr>
              <a:t>Мильнер</a:t>
            </a:r>
            <a:r>
              <a:rPr lang="ru-RU" sz="1600" dirty="0">
                <a:solidFill>
                  <a:srgbClr val="3C4043"/>
                </a:solidFill>
                <a:latin typeface="Roboto"/>
                <a:hlinkClick r:id="rId4" tooltip="Мильнер Бенцион Захарович"/>
              </a:rPr>
              <a:t> </a:t>
            </a:r>
            <a:r>
              <a:rPr lang="ru-RU" sz="1600" dirty="0" err="1">
                <a:solidFill>
                  <a:srgbClr val="3C4043"/>
                </a:solidFill>
                <a:latin typeface="Roboto"/>
                <a:hlinkClick r:id="rId4" tooltip="Мильнер Бенцион Захарович"/>
              </a:rPr>
              <a:t>Бенцион</a:t>
            </a:r>
            <a:r>
              <a:rPr lang="ru-RU" sz="1600" dirty="0">
                <a:solidFill>
                  <a:srgbClr val="3C4043"/>
                </a:solidFill>
                <a:latin typeface="Roboto"/>
                <a:hlinkClick r:id="rId4" tooltip="Мильнер Бенцион Захарович"/>
              </a:rPr>
              <a:t> Захарович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149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Модель принятия решений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Хоя-Тартера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22</a:t>
            </a:fld>
            <a:endParaRPr lang="ru-RU"/>
          </a:p>
        </p:txBody>
      </p:sp>
      <p:pic>
        <p:nvPicPr>
          <p:cNvPr id="12290" name="Picture 2" descr="Модель принятия решений Хоя-Тартер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19" y="1847850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3400" y="1321356"/>
            <a:ext cx="1139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5E5E5F"/>
                </a:solidFill>
                <a:latin typeface="helvetica" panose="020B0604020202020204" pitchFamily="34" charset="0"/>
              </a:rPr>
              <a:t>Точно  </a:t>
            </a:r>
            <a:r>
              <a:rPr lang="ru-RU" b="1" dirty="0">
                <a:solidFill>
                  <a:srgbClr val="5E5E5F"/>
                </a:solidFill>
                <a:latin typeface="helvetica" panose="020B0604020202020204" pitchFamily="34" charset="0"/>
              </a:rPr>
              <a:t>определить, кто должен быть включен в процесс принятия управленческих решений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6594517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/>
              <a:t>https://www.your-mentor.ru/management/104-metody-prinyatiya-upravlencheskikh-reshenij-v-organizatsii</a:t>
            </a:r>
          </a:p>
        </p:txBody>
      </p:sp>
      <p:pic>
        <p:nvPicPr>
          <p:cNvPr id="5122" name="Picture 2" descr="Модель Хоя-Тартера (Hoy-Tarter Model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581" y="1866190"/>
            <a:ext cx="1687219" cy="203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6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362"/>
            <a:ext cx="12733565" cy="7683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принятия решений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Хоя-Тартера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23</a:t>
            </a:fld>
            <a:endParaRPr lang="ru-RU"/>
          </a:p>
        </p:txBody>
      </p:sp>
      <p:pic>
        <p:nvPicPr>
          <p:cNvPr id="6146" name="Picture 2" descr="https://dialog.guide/content/images/2022/03/-----------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331" y="816430"/>
            <a:ext cx="7930669" cy="51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08389" y="6627263"/>
            <a:ext cx="305404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/>
              <a:t>https://dialog.guide/modiel-hoy-tarter-2/#gsc.tab=0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70105" y="6390399"/>
            <a:ext cx="98012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err="1" smtClean="0">
                <a:solidFill>
                  <a:srgbClr val="232427"/>
                </a:solidFill>
                <a:latin typeface="Fira Sans Light"/>
              </a:rPr>
              <a:t>См.Статью</a:t>
            </a:r>
            <a:r>
              <a:rPr lang="ru-RU" sz="1100" dirty="0" smtClean="0">
                <a:solidFill>
                  <a:srgbClr val="232427"/>
                </a:solidFill>
                <a:latin typeface="Fira Sans Light"/>
              </a:rPr>
              <a:t> "Нормативная </a:t>
            </a:r>
            <a:r>
              <a:rPr lang="ru-RU" sz="1100" dirty="0">
                <a:solidFill>
                  <a:srgbClr val="232427"/>
                </a:solidFill>
                <a:latin typeface="Fira Sans Light"/>
              </a:rPr>
              <a:t>теория </a:t>
            </a:r>
            <a:r>
              <a:rPr lang="ru-RU" sz="1100" dirty="0" err="1">
                <a:latin typeface="Fira Sans Light"/>
                <a:hlinkClick r:id="rId3"/>
              </a:rPr>
              <a:t>партисипативного</a:t>
            </a:r>
            <a:r>
              <a:rPr lang="ru-RU" sz="1100" dirty="0">
                <a:latin typeface="Fira Sans Light"/>
                <a:hlinkClick r:id="rId3"/>
              </a:rPr>
              <a:t> принятия решения</a:t>
            </a:r>
            <a:r>
              <a:rPr lang="ru-RU" sz="1100" dirty="0">
                <a:solidFill>
                  <a:srgbClr val="232427"/>
                </a:solidFill>
                <a:latin typeface="Fira Sans Light"/>
              </a:rPr>
              <a:t> в школах”, 1993 г.</a:t>
            </a:r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3656" y="1208326"/>
            <a:ext cx="5410614" cy="28623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2324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Выбор  </a:t>
            </a:r>
            <a:r>
              <a:rPr lang="ru-RU" sz="2000" b="1" dirty="0">
                <a:solidFill>
                  <a:srgbClr val="2324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 от следующих факторов</a:t>
            </a:r>
            <a:r>
              <a:rPr lang="ru-RU" sz="2000" b="1" dirty="0" smtClean="0">
                <a:solidFill>
                  <a:srgbClr val="2324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2000" b="1" dirty="0">
              <a:solidFill>
                <a:srgbClr val="2324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000" b="1" dirty="0">
                <a:solidFill>
                  <a:srgbClr val="2324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Личной заинтересованности участников в результате</a:t>
            </a:r>
            <a:r>
              <a:rPr lang="ru-RU" sz="2000" b="1" dirty="0" smtClean="0">
                <a:solidFill>
                  <a:srgbClr val="2324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endParaRPr lang="ru-RU" sz="2000" b="1" dirty="0">
              <a:solidFill>
                <a:srgbClr val="2324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000" b="1" dirty="0">
                <a:solidFill>
                  <a:srgbClr val="2324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компетентности в данном вопросе</a:t>
            </a:r>
            <a:r>
              <a:rPr lang="ru-RU" sz="2000" b="1" dirty="0" smtClean="0">
                <a:solidFill>
                  <a:srgbClr val="2324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endParaRPr lang="ru-RU" sz="2000" b="1" dirty="0">
              <a:solidFill>
                <a:srgbClr val="23242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2000" b="1" dirty="0">
                <a:solidFill>
                  <a:srgbClr val="2324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намерения действовать в интересах группы.</a:t>
            </a:r>
            <a:endParaRPr lang="ru-RU" sz="2000" b="1" i="0" dirty="0">
              <a:solidFill>
                <a:srgbClr val="232427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15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Модель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Хартнетта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CODM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24</a:t>
            </a:fld>
            <a:endParaRPr lang="ru-RU"/>
          </a:p>
        </p:txBody>
      </p:sp>
      <p:pic>
        <p:nvPicPr>
          <p:cNvPr id="15362" name="Picture 2" descr="Модель Хартнетта CODM в принятии управленческих реше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7" y="1184671"/>
            <a:ext cx="11596275" cy="538217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934200" y="6566843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/>
              <a:t>https://www.your-mentor.ru/management/104-metody-prinyatiya-upravlencheskikh-reshenij-v-organizatsii</a:t>
            </a:r>
          </a:p>
        </p:txBody>
      </p:sp>
      <p:pic>
        <p:nvPicPr>
          <p:cNvPr id="7" name="Рисунок 6" descr="images (1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6"/>
          <a:stretch>
            <a:fillRect/>
          </a:stretch>
        </p:blipFill>
        <p:spPr bwMode="auto">
          <a:xfrm>
            <a:off x="3421062" y="2170430"/>
            <a:ext cx="1825625" cy="1024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54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14401"/>
            <a:ext cx="105156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fontAlgn="base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DACI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2108" y="1937078"/>
            <a:ext cx="7372350" cy="4351338"/>
          </a:xfr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ru-RU" b="1" dirty="0"/>
              <a:t>С помощью этой модели можно назначить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людям различные роли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361950" algn="just" fontAlgn="base"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61950" algn="just" fontAlgn="base">
              <a:buFont typeface="+mj-lt"/>
              <a:buAutoNum type="arabicPeriod"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Driver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(Ведущий). Единственный человек, который отвечает за привлечение всех заинтересованных сторон, сбор необходимой информации и получение решений в каждой контрольной точке.</a:t>
            </a:r>
          </a:p>
          <a:p>
            <a:pPr marL="0" indent="361950" algn="just" fontAlgn="base">
              <a:buFont typeface="+mj-lt"/>
              <a:buAutoNum type="arabicPeriod"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Approver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(Утверждающий). Единственный человек, который принимает окончательное решение.</a:t>
            </a:r>
          </a:p>
          <a:p>
            <a:pPr marL="0" indent="361950" algn="just" fontAlgn="base">
              <a:buFont typeface="+mj-lt"/>
              <a:buAutoNum type="arabicPeriod"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Contributors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(Участники). Эти люди могут высказывать свое мнение, но они не участвуют в голосовании. Они предоставляют свои знания и опыт, которые могут повлиять на решение.</a:t>
            </a:r>
          </a:p>
          <a:p>
            <a:pPr marL="0" indent="361950" algn="just" fontAlgn="base">
              <a:buFont typeface="+mj-lt"/>
              <a:buAutoNum type="arabicPeriod"/>
            </a:pP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Informed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(Информируемые стороны). Эти люди не являются активными участниками процесса, но получают информацию об окончательном выборе.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25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34050" y="659639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dirty="0"/>
              <a:t>https://www.atlassian.com/ru/work-management/team-management-and-leadership/decision-making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76675" y="-4207"/>
            <a:ext cx="9158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См. методику проведения: https</a:t>
            </a:r>
            <a:r>
              <a:rPr lang="ru-RU" dirty="0"/>
              <a:t>://www.atlassian.com/ru/team-playbook/plays/daci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15075" y="969580"/>
            <a:ext cx="7143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91E42"/>
                </a:solidFill>
                <a:latin typeface="Charlie Text"/>
              </a:rPr>
              <a:t>Все это нужно для того, чтобы все знали, </a:t>
            </a:r>
            <a:endParaRPr lang="ru-RU" b="1" dirty="0" smtClean="0">
              <a:solidFill>
                <a:srgbClr val="091E42"/>
              </a:solidFill>
              <a:latin typeface="Charlie Text"/>
            </a:endParaRPr>
          </a:p>
          <a:p>
            <a:r>
              <a:rPr lang="ru-RU" b="1" dirty="0" smtClean="0">
                <a:solidFill>
                  <a:srgbClr val="091E42"/>
                </a:solidFill>
                <a:latin typeface="Charlie Text"/>
              </a:rPr>
              <a:t>в </a:t>
            </a:r>
            <a:r>
              <a:rPr lang="ru-RU" b="1" dirty="0">
                <a:solidFill>
                  <a:srgbClr val="091E42"/>
                </a:solidFill>
                <a:latin typeface="Charlie Text"/>
              </a:rPr>
              <a:t>чем их роль и каковы их полномочия. </a:t>
            </a:r>
            <a:endParaRPr lang="ru-RU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621" y="2522765"/>
            <a:ext cx="3401787" cy="342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45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 принятия решений </a:t>
            </a:r>
            <a:r>
              <a:rPr lang="ru-RU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Врума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</a:t>
            </a:r>
            <a:r>
              <a:rPr lang="ru-RU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Йеттона</a:t>
            </a:r>
            <a:r>
              <a:rPr lang="ru-RU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—Яго</a:t>
            </a:r>
            <a:endParaRPr lang="ru-R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7549" y="1474787"/>
            <a:ext cx="8667751" cy="4881563"/>
          </a:xfrm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b="1" dirty="0"/>
              <a:t>Автократический (A1). 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При принятии решения вы полагаетесь на информацию</a:t>
            </a:r>
            <a:r>
              <a:rPr lang="ru-RU" b="1" dirty="0"/>
              <a:t> (а не на дополнительные предложения от вашей команды</a:t>
            </a:r>
            <a:r>
              <a:rPr lang="ru-RU" b="1" dirty="0" smtClean="0"/>
              <a:t>) </a:t>
            </a:r>
          </a:p>
          <a:p>
            <a:pPr marL="0" indent="0" fontAlgn="base">
              <a:buNone/>
            </a:pP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(см.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hlinkClick r:id="rId2"/>
              </a:rPr>
              <a:t>https://</a:t>
            </a:r>
            <a:r>
              <a:rPr lang="en-US" sz="1800" b="1" dirty="0" smtClean="0">
                <a:solidFill>
                  <a:schemeClr val="tx2">
                    <a:lumMod val="50000"/>
                  </a:schemeClr>
                </a:solidFill>
                <a:hlinkClick r:id="rId2"/>
              </a:rPr>
              <a:t>www.mindtools.com/abpk6sg/information-gathering</a:t>
            </a: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).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  <a:p>
            <a:pPr fontAlgn="base"/>
            <a:r>
              <a:rPr lang="ru-RU" b="1" dirty="0"/>
              <a:t>Автократический (A2). 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Вы общаетесь с командой, чтобы получить более подробную информацию</a:t>
            </a:r>
            <a:r>
              <a:rPr lang="ru-RU" b="1" dirty="0"/>
              <a:t>, а затем делаете окончательный выбор.</a:t>
            </a:r>
          </a:p>
          <a:p>
            <a:pPr fontAlgn="base"/>
            <a:r>
              <a:rPr lang="ru-RU" b="1" dirty="0"/>
              <a:t>Консультативный (С1). 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Вы узнаете мнения участников команды индивидуально</a:t>
            </a:r>
            <a:r>
              <a:rPr lang="ru-RU" b="1" dirty="0"/>
              <a:t>, без обсуждений в группе. Затем вы используете эту информацию для принятия окончательного решения.</a:t>
            </a:r>
          </a:p>
          <a:p>
            <a:pPr fontAlgn="base"/>
            <a:r>
              <a:rPr lang="ru-RU" b="1" dirty="0"/>
              <a:t>Консультативный (C2). 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Вы собираете всю команду для группового обсуждения решения,</a:t>
            </a:r>
            <a:r>
              <a:rPr lang="ru-RU" b="1" dirty="0"/>
              <a:t> а затем используете полученную информацию, чтобы принять решение самостоятельно.</a:t>
            </a:r>
          </a:p>
          <a:p>
            <a:pPr fontAlgn="base"/>
            <a:r>
              <a:rPr lang="ru-RU" b="1" dirty="0"/>
              <a:t>Совместный (G2). 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Вы работаете со своей командой, чтобы в группе достичь консенсуса об оптимальном дальнейшем пути. </a:t>
            </a:r>
            <a:r>
              <a:rPr lang="ru-RU" b="1" dirty="0"/>
              <a:t>Ваша работа — провести обсуждение, а не сделать окончательный выбор самостоятельно.</a:t>
            </a:r>
          </a:p>
          <a:p>
            <a:pPr fontAlgn="base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26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38875" y="6538912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dirty="0"/>
              <a:t>https://www.atlassian.com/ru/work-management/team-management-and-leadership/decision-making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92222"/>
            <a:ext cx="3040578" cy="29083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50" y="59454"/>
            <a:ext cx="859155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" dirty="0" smtClean="0"/>
              <a:t>См. https</a:t>
            </a:r>
            <a:r>
              <a:rPr lang="ru-RU" sz="500" dirty="0"/>
              <a:t>://4brain.ru/blog/%D0%BC%D0%BE%D0%B4%D0%B5%D0%BB%D1%8C-%D0%BF%D1%80%D0%B8%D0%BD%D1%8F%D1%82%D0%B8%D1%8F-%D1%80%D0%B5%D1%88%D0%B5%D0%BD%D0%B8%D0%B9-%D0%B2%D1%80%D1%83%D0%BC%D0%B0/</a:t>
            </a:r>
          </a:p>
        </p:txBody>
      </p:sp>
    </p:spTree>
    <p:extLst>
      <p:ext uri="{BB962C8B-B14F-4D97-AF65-F5344CB8AC3E}">
        <p14:creationId xmlns:p14="http://schemas.microsoft.com/office/powerpoint/2010/main" val="3619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2970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Модель  </a:t>
            </a:r>
            <a:r>
              <a:rPr lang="ru-RU" b="1" dirty="0">
                <a:solidFill>
                  <a:srgbClr val="FF0000"/>
                </a:solidFill>
              </a:rPr>
              <a:t>принятия решений </a:t>
            </a:r>
            <a:r>
              <a:rPr lang="ru-RU" b="1" dirty="0" err="1">
                <a:solidFill>
                  <a:srgbClr val="FF0000"/>
                </a:solidFill>
              </a:rPr>
              <a:t>Mckinsey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7S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100" b="1" dirty="0" smtClean="0"/>
              <a:t>(</a:t>
            </a:r>
            <a:r>
              <a:rPr lang="ru-RU" sz="3100" dirty="0" smtClean="0"/>
              <a:t>Том </a:t>
            </a:r>
            <a:r>
              <a:rPr lang="ru-RU" sz="3100" dirty="0" err="1" smtClean="0"/>
              <a:t>Питерс</a:t>
            </a:r>
            <a:r>
              <a:rPr lang="ru-RU" sz="3100" dirty="0" smtClean="0"/>
              <a:t> </a:t>
            </a:r>
            <a:r>
              <a:rPr lang="ru-RU" sz="3100" dirty="0"/>
              <a:t>и </a:t>
            </a:r>
            <a:r>
              <a:rPr lang="ru-RU" sz="3100" dirty="0" smtClean="0"/>
              <a:t>Роберт </a:t>
            </a:r>
            <a:r>
              <a:rPr lang="ru-RU" sz="3100" dirty="0" err="1" smtClean="0"/>
              <a:t>Уотерман</a:t>
            </a:r>
            <a:r>
              <a:rPr lang="ru-RU" sz="3100" b="1" dirty="0" smtClean="0"/>
              <a:t>)</a:t>
            </a:r>
            <a:r>
              <a:rPr lang="ru-RU" sz="3100" b="1" dirty="0"/>
              <a:t/>
            </a:r>
            <a:br>
              <a:rPr lang="ru-RU" sz="3100" b="1" dirty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05012"/>
            <a:ext cx="6351700" cy="435133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Система 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принятия решений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McKinsey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7S имеет семь переменных, названных авторами «рычагами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стратегия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навыки,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стиль,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персонал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бщие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ценности/высшие цели.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27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81700" y="635635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/>
              <a:t>https://businessyield.com/ru/business-strategies/decision-making-framework/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512" y="417513"/>
            <a:ext cx="1847850" cy="24669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344887" y="2884488"/>
            <a:ext cx="13510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Том </a:t>
            </a:r>
            <a:r>
              <a:rPr lang="ru-RU" dirty="0" err="1"/>
              <a:t>Питерс</a:t>
            </a:r>
            <a:r>
              <a:rPr lang="ru-RU" dirty="0"/>
              <a:t> </a:t>
            </a:r>
          </a:p>
        </p:txBody>
      </p:sp>
      <p:pic>
        <p:nvPicPr>
          <p:cNvPr id="9" name="Picture 8" descr="robert-mcchesney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224" y="2091087"/>
            <a:ext cx="1933575" cy="278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649163" y="4977884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/>
              <a:t>Роберт </a:t>
            </a:r>
            <a:r>
              <a:rPr lang="ru-RU" altLang="ru-RU" b="1" dirty="0" err="1"/>
              <a:t>Уотерман</a:t>
            </a:r>
            <a:endParaRPr lang="ru-RU" altLang="ru-RU" dirty="0"/>
          </a:p>
        </p:txBody>
      </p:sp>
      <p:pic>
        <p:nvPicPr>
          <p:cNvPr id="11" name="Picture 5" descr="7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950965"/>
            <a:ext cx="3552825" cy="266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5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92110"/>
            <a:ext cx="11610975" cy="63500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Джозеф </a:t>
            </a:r>
            <a:r>
              <a:rPr lang="ru-RU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Бадаракко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профессор бизнес-этики Гарвардской школы бизнеса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85887"/>
            <a:ext cx="11620500" cy="479583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Обдумать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ответы на пять вопросов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 каким последствиям в конечном итоге приведет каждый из вариантов моих решений?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Каковы мои основные обязательства?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Что сработает в реальном мире?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Кто мы такие?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Что мне подойдет?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«Не так быстро»: почему не нужно торопиться с принятием важных реше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210" y="3501303"/>
            <a:ext cx="4762790" cy="335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79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61975"/>
            <a:ext cx="11064766" cy="561498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в принятии управленческого решения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29</a:t>
            </a:fld>
            <a:endParaRPr lang="ru-RU"/>
          </a:p>
        </p:txBody>
      </p:sp>
      <p:pic>
        <p:nvPicPr>
          <p:cNvPr id="10242" name="Picture 2" descr="Люди участвуют в принятии управленческих решений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03" y="1882093"/>
            <a:ext cx="5601603" cy="349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/>
          <a:lstStyle/>
          <a:p>
            <a:r>
              <a:rPr lang="ru-RU" sz="4000" b="1" i="1" u="sng" dirty="0" smtClean="0">
                <a:solidFill>
                  <a:schemeClr val="accent5"/>
                </a:solidFill>
              </a:rPr>
              <a:t>Управление –это уже есть принятие решений</a:t>
            </a:r>
          </a:p>
          <a:p>
            <a:r>
              <a:rPr lang="ru-RU" sz="4000" b="1" i="1" u="sng" dirty="0" smtClean="0">
                <a:solidFill>
                  <a:schemeClr val="accent5"/>
                </a:solidFill>
              </a:rPr>
              <a:t>Решение </a:t>
            </a:r>
            <a:r>
              <a:rPr lang="ru-RU" sz="4000" b="1" i="1" u="sng" dirty="0">
                <a:solidFill>
                  <a:schemeClr val="accent5"/>
                </a:solidFill>
              </a:rPr>
              <a:t>принять решение</a:t>
            </a:r>
            <a:r>
              <a:rPr lang="ru-RU" sz="4000" b="1" u="sng" dirty="0">
                <a:solidFill>
                  <a:schemeClr val="accent5"/>
                </a:solidFill>
              </a:rPr>
              <a:t>— </a:t>
            </a:r>
            <a:r>
              <a:rPr lang="ru-RU" sz="4000" b="1" i="1" u="sng" dirty="0">
                <a:solidFill>
                  <a:schemeClr val="accent5"/>
                </a:solidFill>
              </a:rPr>
              <a:t>это уже </a:t>
            </a:r>
            <a:r>
              <a:rPr lang="ru-RU" sz="4000" b="1" i="1" u="sng" dirty="0" smtClean="0">
                <a:solidFill>
                  <a:schemeClr val="accent5"/>
                </a:solidFill>
              </a:rPr>
              <a:t>решение</a:t>
            </a:r>
            <a:endParaRPr lang="ru-RU" sz="4000" b="1" i="1" u="sng" dirty="0" smtClean="0"/>
          </a:p>
          <a:p>
            <a:pPr algn="r"/>
            <a:endParaRPr lang="ru-RU" b="1" i="1" u="sng" dirty="0"/>
          </a:p>
          <a:p>
            <a:pPr algn="r"/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703" y="2350168"/>
            <a:ext cx="7802880" cy="438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350" y="365125"/>
            <a:ext cx="9442449" cy="64452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Техники </a:t>
            </a:r>
            <a:r>
              <a:rPr lang="ru-RU" b="1" dirty="0">
                <a:solidFill>
                  <a:srgbClr val="FF0000"/>
                </a:solidFill>
              </a:rPr>
              <a:t>быстрого принятия решения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026582"/>
              </p:ext>
            </p:extLst>
          </p:nvPr>
        </p:nvGraphicFramePr>
        <p:xfrm>
          <a:off x="1911351" y="1423988"/>
          <a:ext cx="10188577" cy="4932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688">
                  <a:extLst>
                    <a:ext uri="{9D8B030D-6E8A-4147-A177-3AD203B41FA5}">
                      <a16:colId xmlns:a16="http://schemas.microsoft.com/office/drawing/2014/main" xmlns="" val="180454049"/>
                    </a:ext>
                  </a:extLst>
                </a:gridCol>
                <a:gridCol w="8461889">
                  <a:extLst>
                    <a:ext uri="{9D8B030D-6E8A-4147-A177-3AD203B41FA5}">
                      <a16:colId xmlns:a16="http://schemas.microsoft.com/office/drawing/2014/main" xmlns="" val="3036926499"/>
                    </a:ext>
                  </a:extLst>
                </a:gridCol>
              </a:tblGrid>
              <a:tr h="8175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Техники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3886900"/>
                  </a:ext>
                </a:extLst>
              </a:tr>
              <a:tr h="817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«7 вдохов»</a:t>
                      </a:r>
                      <a:r>
                        <a:rPr lang="ru-RU" sz="1800" b="0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Методика самураев</a:t>
                      </a:r>
                    </a:p>
                    <a:p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Самураи  принимали решение за семь вдохов. 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Сделайте семь глубоких вдохов, одновременно думая о проблеме. 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Если вам не удалось определиться, что делать, значит, момент для принятия решения неподходящий или не хватает информации для оценки всех факторов.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07757320"/>
                  </a:ext>
                </a:extLst>
              </a:tr>
              <a:tr h="817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«10/10/10»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(10 минут,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месяцев,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лет)</a:t>
                      </a:r>
                      <a:endParaRPr lang="ru-RU" sz="1800" b="0" i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Оцените, какое значение для вас будет иметь тот или иной вариант через 10 минут, 10 месяцев или 10 лет. 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Взгляд на проблему с этой дистанции поможет успокоиться и принять верное решение.</a:t>
                      </a:r>
                    </a:p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0410715"/>
                  </a:ext>
                </a:extLst>
              </a:tr>
              <a:tr h="817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«Самый неудачный вариант»</a:t>
                      </a:r>
                      <a:endParaRPr lang="ru-RU" sz="1800" b="0" i="0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Выберете самый неудачный вариант из списка и вычеркните его. Так же поступите с оставшимися альтернативами. В итоге останется решение, которое сейчас наиболее оптимально.</a:t>
                      </a:r>
                    </a:p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1401609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30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29690" y="6581001"/>
            <a:ext cx="33529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https://media.foxford.ru/articles/making-decisions</a:t>
            </a:r>
          </a:p>
        </p:txBody>
      </p:sp>
      <p:pic>
        <p:nvPicPr>
          <p:cNvPr id="9218" name="Picture 2" descr="https://cdn3.mbschool.ru/mbschool/articles/chesnokov/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438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45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094" y="12366"/>
            <a:ext cx="11938906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Техника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«Декартовы координаты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3918" y="1567140"/>
            <a:ext cx="5214257" cy="435133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77500" lnSpcReduction="2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Возьмите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лист бумаги и пишите.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sz="31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968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изменится 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твоей жизни?</a:t>
            </a:r>
          </a:p>
          <a:p>
            <a:pPr indent="1968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придет 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твою жизнь и станет призом, благодарностью, наградой?</a:t>
            </a:r>
          </a:p>
          <a:p>
            <a:pPr indent="1968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чем придётся расстаться, 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достигнешь цели?</a:t>
            </a:r>
          </a:p>
          <a:p>
            <a:pPr indent="19685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3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потеряешь</a:t>
            </a:r>
            <a:r>
              <a:rPr lang="ru-RU" sz="3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если не сделаешь этого?</a:t>
            </a:r>
          </a:p>
          <a:p>
            <a:pPr indent="196850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1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968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каждом квадрате пишем, какая/ой Я? (можно ассоциативно нарисовать смайлики, образы</a:t>
            </a: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19685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где Вы классно себя ощущаете? И сделайте для себя выводы. </a:t>
            </a:r>
          </a:p>
          <a:p>
            <a:endParaRPr lang="ru-RU" sz="1800" dirty="0"/>
          </a:p>
        </p:txBody>
      </p:sp>
      <p:pic>
        <p:nvPicPr>
          <p:cNvPr id="4" name="Picture 2" descr="http://coaching.by/wp-content/uploads/2012/06/DekartoviKoordina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285" y="1283445"/>
            <a:ext cx="6600824" cy="551497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31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296150" y="6644531"/>
            <a:ext cx="6096000" cy="153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" dirty="0"/>
              <a:t>https://4brain.ru/blog/%D0%BA%D0%B2%D0%B0%D0%B4%D1%80%D0%B0%D1%82-%D0%B4%D0%B5%D0%BA%D0%B0%D1%80%D1%82%D0%B0/?utm_source=4brainmail&amp;utm_medium=SPM&amp;utm_campaign=spm_537</a:t>
            </a:r>
          </a:p>
        </p:txBody>
      </p:sp>
    </p:spTree>
    <p:extLst>
      <p:ext uri="{BB962C8B-B14F-4D97-AF65-F5344CB8AC3E}">
        <p14:creationId xmlns:p14="http://schemas.microsoft.com/office/powerpoint/2010/main" val="21074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принятия решения 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42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Метод множественного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голосования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33</a:t>
            </a:fld>
            <a:endParaRPr lang="ru-RU"/>
          </a:p>
        </p:txBody>
      </p:sp>
      <p:pic>
        <p:nvPicPr>
          <p:cNvPr id="13314" name="Picture 2" descr="Метод принятия решений через множественное голосов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200150"/>
            <a:ext cx="11058525" cy="552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34200" y="6566843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/>
              <a:t>https://www.your-mentor.ru/management/104-metody-prinyatiya-upravlencheskikh-reshenij-v-organizatsii</a:t>
            </a:r>
          </a:p>
        </p:txBody>
      </p:sp>
      <p:pic>
        <p:nvPicPr>
          <p:cNvPr id="6" name="Рисунок 5" descr="images (1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6"/>
          <a:stretch>
            <a:fillRect/>
          </a:stretch>
        </p:blipFill>
        <p:spPr bwMode="auto">
          <a:xfrm>
            <a:off x="10298112" y="111893"/>
            <a:ext cx="1825625" cy="102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25" y="2145255"/>
            <a:ext cx="3242008" cy="361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Метод «Дерева </a:t>
            </a:r>
            <a:r>
              <a:rPr lang="ru-RU" dirty="0" smtClean="0">
                <a:solidFill>
                  <a:srgbClr val="FF0000"/>
                </a:solidFill>
              </a:rPr>
              <a:t>решений»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/>
              <a:t>составляются основные цели. Потом подцели.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34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175" y="2408238"/>
            <a:ext cx="4026429" cy="3948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054" y="2619021"/>
            <a:ext cx="5711546" cy="336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342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Метод Менделеева «Карточная игра»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35</a:t>
            </a:fld>
            <a:endParaRPr lang="ru-RU"/>
          </a:p>
        </p:txBody>
      </p:sp>
      <p:pic>
        <p:nvPicPr>
          <p:cNvPr id="6146" name="Picture 2" descr="Дмитрий Менделе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204" y="4193299"/>
            <a:ext cx="3618796" cy="216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73" y="1459775"/>
            <a:ext cx="4366638" cy="29644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466" y="2855134"/>
            <a:ext cx="4160076" cy="301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37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fontAlgn="base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Тони </a:t>
            </a:r>
            <a:r>
              <a:rPr lang="ru-R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Роббинса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43449" y="1182688"/>
            <a:ext cx="7210425" cy="4994275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marL="0" indent="441325"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Избежать возможных недостатков при принятии решений можно, когда у вас есть система, которая поможет раздробить варианты и предвидеть возможные слабые места. 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Правила: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важные или трудные решения должны приниматься на бумаге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абсолютно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четко понимайте, что вам нужно, почему вы этого хотите и как можно будет узнать, что вы достигли этого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решения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основаны на вероятности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принятие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решений — это уточнение.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36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0579" y="1311022"/>
            <a:ext cx="3044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22222"/>
                </a:solidFill>
                <a:latin typeface="-apple-system"/>
              </a:rPr>
              <a:t>Аббревиатура  </a:t>
            </a:r>
            <a:r>
              <a:rPr lang="ru-RU" dirty="0">
                <a:solidFill>
                  <a:srgbClr val="222222"/>
                </a:solidFill>
                <a:latin typeface="-apple-system"/>
              </a:rPr>
              <a:t>ООС/</a:t>
            </a:r>
            <a:r>
              <a:rPr lang="en-US" dirty="0">
                <a:solidFill>
                  <a:srgbClr val="222222"/>
                </a:solidFill>
                <a:latin typeface="-apple-system"/>
              </a:rPr>
              <a:t>EMR.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7144" y="2442899"/>
            <a:ext cx="2275162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/>
            </a:pP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Результаты.</a:t>
            </a:r>
          </a:p>
          <a:p>
            <a:pPr fontAlgn="base">
              <a:buFont typeface="+mj-lt"/>
              <a:buAutoNum type="arabicPeriod"/>
            </a:pP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выбора.</a:t>
            </a:r>
          </a:p>
          <a:p>
            <a:pPr fontAlgn="base">
              <a:buFont typeface="+mj-lt"/>
              <a:buAutoNum type="arabicPeriod"/>
            </a:pP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Последствия.</a:t>
            </a:r>
          </a:p>
          <a:p>
            <a:pPr fontAlgn="base">
              <a:buFont typeface="+mj-lt"/>
              <a:buAutoNum type="arabicPeriod"/>
            </a:pP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вариантов.</a:t>
            </a:r>
          </a:p>
          <a:p>
            <a:pPr fontAlgn="base">
              <a:buFont typeface="+mj-lt"/>
              <a:buAutoNum type="arabicPeriod"/>
            </a:pP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ущерба.</a:t>
            </a:r>
          </a:p>
          <a:p>
            <a:pPr fontAlgn="base">
              <a:buFont typeface="+mj-lt"/>
              <a:buAutoNum type="arabicPeriod"/>
            </a:pPr>
            <a:r>
              <a:rPr lang="ru-RU" sz="24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Решение.</a:t>
            </a:r>
            <a:endParaRPr lang="ru-RU" sz="2400" b="0" i="0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90562" y="1693910"/>
            <a:ext cx="295275" cy="648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105275" y="3556348"/>
            <a:ext cx="638175" cy="358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57875" y="653891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" dirty="0"/>
              <a:t>https://4brain.ru/blog/%D0%BF%D1%80%D0%B8%D0%BD%D1%8F%D1%82%D0%B8%D0%B5-%D1%80%D0%B5%D1%88%D0%B5%D0%BD%D0%B8%D0%B9-%D0%B8%D0%BD%D1%81%D1%82%D1%80%D1%83%D0%BA%D1%86%D0%B8%D1%8F/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768" y="2799531"/>
            <a:ext cx="1482568" cy="254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994" y="328333"/>
            <a:ext cx="6858000" cy="58737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360-градусов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ru-RU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Кшеминский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Г.)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175" y="1812925"/>
            <a:ext cx="5676900" cy="4800828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Компоненты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Взгляд 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прошлое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fontAlgn="base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2.Дальновидность </a:t>
            </a:r>
          </a:p>
          <a:p>
            <a:pPr marL="0" indent="0" fontAlgn="base"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способность прогнозировать будущие события, изменения, тенденции и последствия своих действий. Более того, это умение исследовать альтернативные сценарии, которые могут потенциально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разворачиваться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0" indent="0" fontAlgn="base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3.Проницательность.</a:t>
            </a:r>
          </a:p>
          <a:p>
            <a:pPr marL="0" indent="0" fontAlgn="base">
              <a:buNone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способность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различать истинный характер ситуации.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fontAlgn="base"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умение понять свое положение, а также причинно-следственные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связи).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37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81838" y="2895859"/>
            <a:ext cx="4733924" cy="3693319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fontAlgn="base"/>
            <a:r>
              <a:rPr lang="ru-RU" u="sng" dirty="0">
                <a:solidFill>
                  <a:srgbClr val="222222"/>
                </a:solidFill>
                <a:latin typeface="-apple-system"/>
              </a:rPr>
              <a:t>Задайте себе следующие вопросы: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это решение повлияет на будущее?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это решение повлияет на мои будущие решения?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Каковы последствия принятия этого решения?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возможности у меня возникнут после принятия этого решения?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проблемы возникнут?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Что, если все пойдет не так? Как я отреагирую?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Каков мой план В и С?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случится, если…?</a:t>
            </a:r>
            <a:endParaRPr lang="ru-RU" b="0" i="1" dirty="0"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>
            <a:off x="1340069" y="3452648"/>
            <a:ext cx="5848925" cy="330478"/>
          </a:xfrm>
          <a:prstGeom prst="bentConnector3">
            <a:avLst>
              <a:gd name="adj1" fmla="val 8153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400800" y="6613753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800" dirty="0"/>
              <a:t>https://4brain.ru/blog/how-to-make-the-right-decisions/?utm_source=4brainmail&amp;utm_medium=SPM&amp;utm_campaign=spm_537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975" y="287504"/>
            <a:ext cx="3730710" cy="224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1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Ме­тод «Пос­ледс­твия ре­ше­ний»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4924" y="1825625"/>
            <a:ext cx="6238875" cy="4351338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прои­зой­дет, ес­ли я ре­шу,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тaк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инaче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Нa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что я дол­жен рассчитывать, ес­ли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…?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я рис­кую, ес­ли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38</a:t>
            </a:fld>
            <a:endParaRPr lang="ru-RU"/>
          </a:p>
        </p:txBody>
      </p:sp>
      <p:pic>
        <p:nvPicPr>
          <p:cNvPr id="5" name="Рисунок 4" descr="images (1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6"/>
          <a:stretch>
            <a:fillRect/>
          </a:stretch>
        </p:blipFill>
        <p:spPr bwMode="auto">
          <a:xfrm>
            <a:off x="9288462" y="4993323"/>
            <a:ext cx="1825625" cy="102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обучение професс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133600"/>
            <a:ext cx="39624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9364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35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Модифицированный метод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Борда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39</a:t>
            </a:fld>
            <a:endParaRPr lang="ru-RU"/>
          </a:p>
        </p:txBody>
      </p:sp>
      <p:pic>
        <p:nvPicPr>
          <p:cNvPr id="14338" name="Picture 2" descr="Модифицированный метод Борда в принятии реше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33477"/>
            <a:ext cx="11698014" cy="551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934200" y="6566843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/>
              <a:t>https://www.your-mentor.ru/management/104-metody-prinyatiya-upravlencheskikh-reshenij-v-organizatsii</a:t>
            </a:r>
          </a:p>
        </p:txBody>
      </p:sp>
      <p:pic>
        <p:nvPicPr>
          <p:cNvPr id="7" name="Рисунок 6" descr="images (1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6"/>
          <a:stretch>
            <a:fillRect/>
          </a:stretch>
        </p:blipFill>
        <p:spPr bwMode="auto">
          <a:xfrm>
            <a:off x="4742080" y="2580542"/>
            <a:ext cx="1825625" cy="1024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296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158" y="468306"/>
            <a:ext cx="10515600" cy="5684594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/>
              <a:t>Умение принимать решение –один из важных навыков в жизни</a:t>
            </a:r>
            <a:r>
              <a:rPr lang="ru-RU" b="1" i="1" u="sng" dirty="0" smtClean="0"/>
              <a:t>.</a:t>
            </a:r>
          </a:p>
          <a:p>
            <a:r>
              <a:rPr lang="ru-RU" b="1" i="1" u="sng" dirty="0" smtClean="0"/>
              <a:t>Есть </a:t>
            </a:r>
            <a:r>
              <a:rPr lang="ru-RU" b="1" i="1" u="sng" dirty="0"/>
              <a:t>2</a:t>
            </a:r>
            <a:r>
              <a:rPr lang="ru-RU" b="1" i="1" u="sng" dirty="0" smtClean="0"/>
              <a:t> способа принятия решения -1 способ -  вы принимаете решение с помощью логики-что будет, если я поступлю так или иначе,</a:t>
            </a:r>
          </a:p>
          <a:p>
            <a:r>
              <a:rPr lang="ru-RU" b="1" i="1" u="sng" dirty="0" smtClean="0"/>
              <a:t>Второй способ – с помощью своего подсознания.</a:t>
            </a:r>
          </a:p>
          <a:p>
            <a:r>
              <a:rPr lang="ru-RU" b="1" dirty="0" smtClean="0"/>
              <a:t>Сам процесс принятия решения представляет собой одновременно интеллектуальный, </a:t>
            </a:r>
            <a:r>
              <a:rPr lang="ru-RU" b="1" dirty="0"/>
              <a:t>эмоциональный и волевой акт. </a:t>
            </a:r>
            <a:endParaRPr lang="ru-RU" b="1" dirty="0" smtClean="0"/>
          </a:p>
          <a:p>
            <a:r>
              <a:rPr lang="ru-RU" b="1" dirty="0" smtClean="0"/>
              <a:t>Как мыслительный процесс оно </a:t>
            </a:r>
            <a:r>
              <a:rPr lang="ru-RU" b="1" dirty="0"/>
              <a:t>предполагает </a:t>
            </a:r>
            <a:r>
              <a:rPr lang="ru-RU" b="1" dirty="0" smtClean="0"/>
              <a:t>осознание </a:t>
            </a:r>
            <a:r>
              <a:rPr lang="ru-RU" b="1" dirty="0"/>
              <a:t>цели, способа действия и проработку их различных вариантов. </a:t>
            </a:r>
            <a:endParaRPr lang="ru-RU" b="1" dirty="0" smtClean="0"/>
          </a:p>
          <a:p>
            <a:r>
              <a:rPr lang="ru-RU" b="1" dirty="0" smtClean="0"/>
              <a:t>На </a:t>
            </a:r>
            <a:r>
              <a:rPr lang="ru-RU" b="1" dirty="0"/>
              <a:t>процесс выработки решения оказывает влияние подготовленность, эвристические способности человека, его темперамент и характер</a:t>
            </a:r>
            <a:r>
              <a:rPr lang="ru-RU" b="1" dirty="0" smtClean="0"/>
              <a:t>.</a:t>
            </a:r>
          </a:p>
          <a:p>
            <a:r>
              <a:rPr lang="ru-RU" b="1" dirty="0"/>
              <a:t>Все мы руководствуемся теми альтернативами, которые мы видимы взвешиваем, принимаем решение (даже, если прийти на занятие или нет</a:t>
            </a:r>
            <a:r>
              <a:rPr lang="ru-RU" b="1" dirty="0" smtClean="0"/>
              <a:t>).</a:t>
            </a:r>
          </a:p>
          <a:p>
            <a:r>
              <a:rPr lang="ru-RU" b="1" i="1" u="sng" dirty="0"/>
              <a:t>Следовательно, принятие решения в психологии </a:t>
            </a:r>
            <a:r>
              <a:rPr lang="ru-RU" b="1" dirty="0"/>
              <a:t>- это формирование мыслительных операций, способствующих решению проблемной ситуации. </a:t>
            </a:r>
          </a:p>
          <a:p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Управленческое </a:t>
            </a:r>
            <a:r>
              <a:rPr lang="ru-RU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</a:t>
            </a: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это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важнейший вид управленческого труда для взаимосвязи, целенаправленности, последовательности </a:t>
            </a:r>
            <a:r>
              <a:rPr lang="ru-RU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выполнения управленческих действий  для достижения целей.  </a:t>
            </a:r>
          </a:p>
          <a:p>
            <a:r>
              <a:rPr lang="ru-RU" b="1" dirty="0" smtClean="0"/>
              <a:t>Это волевое, творческое действие  субъекта управления  (из точки А попасть в точку Б).</a:t>
            </a:r>
          </a:p>
        </p:txBody>
      </p:sp>
    </p:spTree>
    <p:extLst>
      <p:ext uri="{BB962C8B-B14F-4D97-AF65-F5344CB8AC3E}">
        <p14:creationId xmlns:p14="http://schemas.microsoft.com/office/powerpoint/2010/main" val="128480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742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Ме­тод </a:t>
            </a:r>
            <a:r>
              <a:rPr lang="ru-RU" b="1" dirty="0">
                <a:solidFill>
                  <a:srgbClr val="FF0000"/>
                </a:solidFill>
              </a:rPr>
              <a:t>«</a:t>
            </a:r>
            <a:r>
              <a:rPr lang="ru-RU" b="1" dirty="0" err="1">
                <a:solidFill>
                  <a:srgbClr val="FF0000"/>
                </a:solidFill>
              </a:rPr>
              <a:t>Зaгля­нем</a:t>
            </a:r>
            <a:r>
              <a:rPr lang="ru-RU" b="1" dirty="0">
                <a:solidFill>
                  <a:srgbClr val="FF0000"/>
                </a:solidFill>
              </a:rPr>
              <a:t> в бу­ду­щее»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1950" y="1825625"/>
            <a:ext cx="7181850" cy="4351338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401638" algn="just"/>
            <a:r>
              <a:rPr lang="ru-RU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Состaвле­ние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сценa­рия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401638"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Экспертами 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предлагаются различные сценарии развития анализируемой ситуации в будущем, прогнозируются различные состояния организации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40</a:t>
            </a:fld>
            <a:endParaRPr lang="ru-RU"/>
          </a:p>
        </p:txBody>
      </p:sp>
      <p:pic>
        <p:nvPicPr>
          <p:cNvPr id="5" name="Рисунок 4" descr="images (1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6"/>
          <a:stretch>
            <a:fillRect/>
          </a:stretch>
        </p:blipFill>
        <p:spPr bwMode="auto">
          <a:xfrm>
            <a:off x="9374187" y="5012373"/>
            <a:ext cx="1825625" cy="102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управление сотрудниками и их эффективность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101850"/>
            <a:ext cx="3172732" cy="274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4832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269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Метод </a:t>
            </a:r>
            <a:r>
              <a:rPr lang="en-US" b="1" dirty="0" smtClean="0">
                <a:solidFill>
                  <a:srgbClr val="FF0000"/>
                </a:solidFill>
              </a:rPr>
              <a:t>RAPID </a:t>
            </a:r>
            <a:r>
              <a:rPr lang="ru-RU" b="1" dirty="0" err="1">
                <a:solidFill>
                  <a:srgbClr val="FF0000"/>
                </a:solidFill>
              </a:rPr>
              <a:t>Бэйна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41</a:t>
            </a:fld>
            <a:endParaRPr lang="ru-RU"/>
          </a:p>
        </p:txBody>
      </p:sp>
      <p:pic>
        <p:nvPicPr>
          <p:cNvPr id="17410" name="Picture 2" descr="Структура принятия решений RAPID Бэйн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4" y="3608655"/>
            <a:ext cx="7839075" cy="285294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8123" y="1503267"/>
            <a:ext cx="11658601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– </a:t>
            </a:r>
            <a:r>
              <a:rPr lang="ru-RU" sz="2000" b="1" dirty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Рекомендация</a:t>
            </a:r>
            <a:r>
              <a:rPr lang="ru-RU" sz="2000" dirty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Группа, которая разрабатывает рекомендацию, т.е. первоначальную идею;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– </a:t>
            </a:r>
            <a:r>
              <a:rPr lang="ru-RU" sz="2000" b="1" dirty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Согласие.</a:t>
            </a:r>
            <a:r>
              <a:rPr lang="ru-RU" sz="2000" dirty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Люди, которые соглашаются с рекомендацией или отклоняют ее. Могут также внести поправки в эту рекомендацию;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– </a:t>
            </a:r>
            <a:r>
              <a:rPr lang="ru-RU" sz="2000" b="1" dirty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Выполнить.</a:t>
            </a:r>
            <a:r>
              <a:rPr lang="ru-RU" sz="2000" dirty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Люди, которые будут выполнять решение;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– </a:t>
            </a:r>
            <a:r>
              <a:rPr lang="ru-RU" sz="2000" b="1" dirty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Ввод.</a:t>
            </a:r>
            <a:r>
              <a:rPr lang="ru-RU" sz="2000" dirty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Люди, которые добывают и предоставляют информацию для лучшего решения;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– </a:t>
            </a:r>
            <a:r>
              <a:rPr lang="ru-RU" sz="2000" b="1" dirty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</a:t>
            </a:r>
            <a:r>
              <a:rPr lang="ru-RU" sz="2000" dirty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Люди, которые разрабатывают окончательное решение и процесс выполнения</a:t>
            </a:r>
            <a:r>
              <a:rPr lang="ru-RU" sz="2000" dirty="0" smtClean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5E5E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34200" y="6566843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/>
              <a:t>https://www.your-mentor.ru/management/104-metody-prinyatiya-upravlencheskikh-reshenij-v-organizatsii</a:t>
            </a:r>
          </a:p>
        </p:txBody>
      </p:sp>
      <p:pic>
        <p:nvPicPr>
          <p:cNvPr id="8" name="Рисунок 7" descr="images (1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6"/>
          <a:stretch>
            <a:fillRect/>
          </a:stretch>
        </p:blipFill>
        <p:spPr bwMode="auto">
          <a:xfrm>
            <a:off x="10071099" y="5466388"/>
            <a:ext cx="1825625" cy="1024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69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Метод </a:t>
            </a:r>
            <a:r>
              <a:rPr lang="ru-RU" b="1" dirty="0" smtClean="0">
                <a:solidFill>
                  <a:srgbClr val="FF0000"/>
                </a:solidFill>
              </a:rPr>
              <a:t>Дельфы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42</a:t>
            </a:fld>
            <a:endParaRPr lang="ru-RU"/>
          </a:p>
        </p:txBody>
      </p:sp>
      <p:pic>
        <p:nvPicPr>
          <p:cNvPr id="18434" name="Picture 2" descr="Метод Дельфы принятии управленческих решени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1326766"/>
            <a:ext cx="6581775" cy="314860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6018" y="1517534"/>
            <a:ext cx="4248857" cy="258532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5E5E5F"/>
                </a:solidFill>
                <a:latin typeface="helvetica" panose="020B0604020202020204" pitchFamily="34" charset="0"/>
              </a:rPr>
              <a:t>ИДЕЯ:</a:t>
            </a:r>
          </a:p>
          <a:p>
            <a:r>
              <a:rPr lang="ru-RU" dirty="0" smtClean="0">
                <a:solidFill>
                  <a:srgbClr val="5E5E5F"/>
                </a:solidFill>
                <a:latin typeface="helvetica" panose="020B0604020202020204" pitchFamily="34" charset="0"/>
              </a:rPr>
              <a:t>предоставлении </a:t>
            </a:r>
            <a:r>
              <a:rPr lang="ru-RU" dirty="0">
                <a:solidFill>
                  <a:srgbClr val="5E5E5F"/>
                </a:solidFill>
                <a:latin typeface="helvetica" panose="020B0604020202020204" pitchFamily="34" charset="0"/>
              </a:rPr>
              <a:t>каждому участнику платформы, на которой они могут делиться своим честным мнением, не опасаясь каких-либо последствий. </a:t>
            </a:r>
            <a:endParaRPr lang="ru-RU" dirty="0" smtClean="0">
              <a:solidFill>
                <a:srgbClr val="5E5E5F"/>
              </a:solidFill>
              <a:latin typeface="helvetica" panose="020B0604020202020204" pitchFamily="34" charset="0"/>
            </a:endParaRPr>
          </a:p>
          <a:p>
            <a:endParaRPr lang="ru-RU" dirty="0">
              <a:solidFill>
                <a:srgbClr val="5E5E5F"/>
              </a:solidFill>
              <a:latin typeface="helvetica" panose="020B0604020202020204" pitchFamily="34" charset="0"/>
            </a:endParaRPr>
          </a:p>
          <a:p>
            <a:r>
              <a:rPr lang="ru-RU" dirty="0" smtClean="0">
                <a:solidFill>
                  <a:srgbClr val="5E5E5F"/>
                </a:solidFill>
                <a:latin typeface="helvetica" panose="020B0604020202020204" pitchFamily="34" charset="0"/>
              </a:rPr>
              <a:t>Для </a:t>
            </a:r>
            <a:r>
              <a:rPr lang="ru-RU" dirty="0">
                <a:solidFill>
                  <a:srgbClr val="5E5E5F"/>
                </a:solidFill>
                <a:latin typeface="helvetica" panose="020B0604020202020204" pitchFamily="34" charset="0"/>
              </a:rPr>
              <a:t>достижения этой цели метод Дельфы </a:t>
            </a:r>
            <a:r>
              <a:rPr lang="ru-RU" dirty="0">
                <a:solidFill>
                  <a:srgbClr val="FF0000"/>
                </a:solidFill>
                <a:latin typeface="helvetica" panose="020B0604020202020204" pitchFamily="34" charset="0"/>
              </a:rPr>
              <a:t>основан на системе анонимности.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34200" y="6566843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dirty="0"/>
              <a:t>https://www.your-mentor.ru/management/104-metody-prinyatiya-upravlencheskikh-reshenij-v-organizatsii</a:t>
            </a:r>
          </a:p>
        </p:txBody>
      </p:sp>
      <p:pic>
        <p:nvPicPr>
          <p:cNvPr id="8" name="Рисунок 7" descr="images (1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6"/>
          <a:stretch>
            <a:fillRect/>
          </a:stretch>
        </p:blipFill>
        <p:spPr bwMode="auto">
          <a:xfrm>
            <a:off x="9859962" y="5437341"/>
            <a:ext cx="1825625" cy="10242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85749" y="4678190"/>
            <a:ext cx="10868025" cy="116955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ru-RU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  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u="sng" dirty="0" err="1">
                <a:latin typeface="Arial" panose="020B0604020202020204" pitchFamily="34" charset="0"/>
                <a:cs typeface="Arial" panose="020B0604020202020204" pitchFamily="34" charset="0"/>
              </a:rPr>
              <a:t>Дельфи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представляющий собой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многоуровневое анкетирование. 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объявляет проблему и предоставляет своим подчиненным возможность выносить на обсуждение альтернативы.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 1 этапе формулируются и представляются альтернативы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без какой-либо аргументации.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на 2 этапе уже требуется аргументация предложений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Таким образом, процедура повторяется несколько раз, пока не будет отобрано оптимальное решение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574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Метод  «</a:t>
            </a:r>
            <a:r>
              <a:rPr lang="ru-RU" b="1" dirty="0" err="1">
                <a:solidFill>
                  <a:srgbClr val="FF0000"/>
                </a:solidFill>
              </a:rPr>
              <a:t>Кингисе</a:t>
            </a:r>
            <a:r>
              <a:rPr lang="ru-RU" b="1" dirty="0">
                <a:solidFill>
                  <a:srgbClr val="FF0000"/>
                </a:solidFill>
              </a:rPr>
              <a:t>»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47850"/>
            <a:ext cx="7648575" cy="4351338"/>
          </a:xfrm>
          <a:ln>
            <a:solidFill>
              <a:schemeClr val="accent1"/>
            </a:solidFill>
          </a:ln>
        </p:spPr>
        <p:txBody>
          <a:bodyPr/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японская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кольцевая система состоит в том, что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для обсуждения готовится  проект инноваций,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который передается руководителям, каждый из которых должен рассмотреть проект и дать свои замечания в письменном виде.</a:t>
            </a:r>
          </a:p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Потом проводится совещание, где  решение принимается руководителем методом экспертных оценок, решение принимается большинством.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43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746" y="3628231"/>
            <a:ext cx="3082129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117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Ме­тод «Про­мыш­лен­ный </a:t>
            </a:r>
            <a:r>
              <a:rPr lang="ru-RU" b="1" dirty="0" err="1">
                <a:solidFill>
                  <a:srgbClr val="FF0000"/>
                </a:solidFill>
              </a:rPr>
              <a:t>шпионaж</a:t>
            </a:r>
            <a:r>
              <a:rPr lang="ru-RU" b="1" dirty="0">
                <a:solidFill>
                  <a:srgbClr val="FF0000"/>
                </a:solidFill>
              </a:rPr>
              <a:t>»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Сбор данных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дей­ст­виях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кон­ку­рен­тов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44</a:t>
            </a:fld>
            <a:endParaRPr lang="ru-RU"/>
          </a:p>
        </p:txBody>
      </p:sp>
      <p:pic>
        <p:nvPicPr>
          <p:cNvPr id="5" name="Рисунок 4" descr="images (1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6"/>
          <a:stretch>
            <a:fillRect/>
          </a:stretch>
        </p:blipFill>
        <p:spPr bwMode="auto">
          <a:xfrm>
            <a:off x="9212262" y="5059998"/>
            <a:ext cx="1825625" cy="102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949" y="2503409"/>
            <a:ext cx="4286106" cy="309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0361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Ме­тод при­ня­тия ре­ше­ния </a:t>
            </a:r>
            <a:r>
              <a:rPr lang="ru-RU" b="1" dirty="0" err="1">
                <a:solidFill>
                  <a:srgbClr val="FF0000"/>
                </a:solidFill>
              </a:rPr>
              <a:t>Aль­бертa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Эйнш­тейнa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057" y="1877786"/>
            <a:ext cx="7761514" cy="4351338"/>
          </a:xfrm>
          <a:ln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marL="0" indent="358775" algn="just"/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кaждо­го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че­ло­векa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свои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прaвилa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и сек­ре­ты в при­ня­тии ре­ше­ния.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Aль­берт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Эйнш­тейн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при­дер­живaлся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сле­дующих сек­ре­тов: </a:t>
            </a:r>
          </a:p>
          <a:p>
            <a:pPr marL="0" lvl="0" indent="358775" algn="just">
              <a:buFont typeface="+mj-lt"/>
              <a:buAutoNum type="arabicPeriod"/>
            </a:pPr>
            <a:r>
              <a:rPr lang="ru-RU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Прaвиль­нaя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постaновкa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зaдaчи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(поиск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тaкой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фор­му­ли­ров­ки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зaдaчи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ко­торaя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дaст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вaм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воз­мож­нос­ть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искaть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нaйти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прa­виль­ное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ре­ше­ние).</a:t>
            </a:r>
          </a:p>
          <a:p>
            <a:pPr marL="0" lvl="0" indent="358775" algn="just">
              <a:buFont typeface="+mj-lt"/>
              <a:buAutoNum type="arabicPeriod"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Ис­поль­зуйте </a:t>
            </a:r>
            <a:r>
              <a:rPr lang="ru-RU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aкти­вы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со­пер­никa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(ес­ли эф­фек­тив­ны идеи, ис­поль­зуйте для ре­ше­ния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вaшей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проб­ле­мы).</a:t>
            </a:r>
          </a:p>
          <a:p>
            <a:pPr marL="0" lvl="0" indent="358775" algn="just">
              <a:buFont typeface="+mj-lt"/>
              <a:buAutoNum type="arabicPeriod"/>
            </a:pPr>
            <a:r>
              <a:rPr lang="ru-RU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Сот­руд­ничaйте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фaкт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рaсши­ре­ния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) и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вaм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это по­мо­жет своев­ре­мен­но вно­сить кор­рек­ти­вы.</a:t>
            </a:r>
          </a:p>
          <a:p>
            <a:pPr marL="0" lvl="0" indent="358775" algn="just">
              <a:buFont typeface="+mj-lt"/>
              <a:buAutoNum type="arabicPeriod"/>
            </a:pPr>
            <a:r>
              <a:rPr lang="ru-RU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Рaзру­ше­ние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шaбло­нов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дaже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пус­ть и не­ле­пых).</a:t>
            </a:r>
          </a:p>
          <a:p>
            <a:pPr marL="0" lvl="0" indent="358775" algn="just">
              <a:buFont typeface="+mj-lt"/>
              <a:buAutoNum type="arabicPeriod"/>
            </a:pPr>
            <a:r>
              <a:rPr lang="ru-RU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Нaрушaйте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прaвилa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– это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сфо­ку­си­ровaнные</a:t>
            </a: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358775" algn="just">
              <a:buNone/>
            </a:pP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це­ле­нa­прaв­лен­ные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спо­со­бы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поискa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ре­ше­ний.</a:t>
            </a:r>
          </a:p>
          <a:p>
            <a:pPr marL="0" indent="358775" algn="just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358775" algn="just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45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37" y="2338727"/>
            <a:ext cx="3522119" cy="2841626"/>
          </a:xfrm>
          <a:prstGeom prst="rect">
            <a:avLst/>
          </a:prstGeom>
        </p:spPr>
      </p:pic>
      <p:pic>
        <p:nvPicPr>
          <p:cNvPr id="8" name="Рисунок 7" descr="images (1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6"/>
          <a:stretch>
            <a:fillRect/>
          </a:stretch>
        </p:blipFill>
        <p:spPr bwMode="auto">
          <a:xfrm>
            <a:off x="2329543" y="4201886"/>
            <a:ext cx="964428" cy="511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12227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Метод «</a:t>
            </a:r>
            <a:r>
              <a:rPr lang="ru-RU" dirty="0" smtClean="0">
                <a:solidFill>
                  <a:srgbClr val="FF0000"/>
                </a:solidFill>
              </a:rPr>
              <a:t>Парето</a:t>
            </a:r>
            <a:r>
              <a:rPr lang="ru-RU" dirty="0">
                <a:solidFill>
                  <a:srgbClr val="FF0000"/>
                </a:solidFill>
              </a:rPr>
              <a:t>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029075" cy="4351338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– </a:t>
            </a:r>
            <a:r>
              <a:rPr lang="ru-RU" b="1" dirty="0"/>
              <a:t>когда эксперты образуют единое целое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46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62600" y="6176963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dirty="0"/>
              <a:t>https://neiros.ru/blog/development/chto-takoe-princip-pareto-otvet-na-vse-voprosy/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802467" y="2202576"/>
            <a:ext cx="2264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181818"/>
                </a:solidFill>
                <a:latin typeface="Roboto"/>
              </a:rPr>
              <a:t>Вильфредо</a:t>
            </a:r>
            <a:r>
              <a:rPr lang="ru-RU" dirty="0">
                <a:solidFill>
                  <a:srgbClr val="181818"/>
                </a:solidFill>
                <a:latin typeface="Roboto"/>
              </a:rPr>
              <a:t> Парето</a:t>
            </a:r>
            <a:endParaRPr lang="ru-RU" b="0" i="0" dirty="0">
              <a:solidFill>
                <a:srgbClr val="181818"/>
              </a:solidFill>
              <a:effectLst/>
              <a:latin typeface="Roboto"/>
            </a:endParaRPr>
          </a:p>
        </p:txBody>
      </p:sp>
      <p:pic>
        <p:nvPicPr>
          <p:cNvPr id="2050" name="Picture 2" descr="Вильфредо Паре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433" y="524668"/>
            <a:ext cx="1641475" cy="15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теория Паре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4" y="3545680"/>
            <a:ext cx="3298825" cy="247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алгоритм использования принципа Паре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2657475"/>
            <a:ext cx="6629400" cy="313885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применение закона Паре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10" y="2657475"/>
            <a:ext cx="1951178" cy="117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0790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Главное знать, что 20% причин являются причиной 80% последствий. Однако этот понятный метод позволяет команде принимать решения.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Разработка планируется в 6 шагов: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47</a:t>
            </a:fld>
            <a:endParaRPr lang="ru-RU"/>
          </a:p>
        </p:txBody>
      </p:sp>
      <p:pic>
        <p:nvPicPr>
          <p:cNvPr id="5122" name="Picture 2" descr="этапы разработки диаграммы Парет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849977"/>
            <a:ext cx="10658475" cy="430263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9455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«Мусорного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ящика»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случае возникновения проблемы, каждый предлагает свое решение проблемы, большинство из которых не будет реализовано, но оно дает возможность выбора наиболее приемлемого решения.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C099-E090-4461-8117-8CC05F91E180}" type="slidenum">
              <a:rPr lang="ru-RU" smtClean="0"/>
              <a:t>48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037" y="3162980"/>
            <a:ext cx="2845934" cy="2845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00900" y="6188301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Например, Гарвардский университет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0067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253" y="104274"/>
            <a:ext cx="11257547" cy="664945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Сегодня популярным является </a:t>
            </a:r>
            <a:r>
              <a:rPr lang="ru-RU" b="1" u="sng" dirty="0" smtClean="0"/>
              <a:t>метод «</a:t>
            </a:r>
            <a:r>
              <a:rPr lang="ru-RU" b="1" u="sng" dirty="0" err="1" smtClean="0"/>
              <a:t>Дельфи</a:t>
            </a:r>
            <a:r>
              <a:rPr lang="ru-RU" b="1" u="sng" dirty="0" smtClean="0"/>
              <a:t>», </a:t>
            </a:r>
            <a:r>
              <a:rPr lang="ru-RU" b="1" dirty="0" smtClean="0"/>
              <a:t>представляющий собой многоуровневое анкетирование. </a:t>
            </a:r>
          </a:p>
          <a:p>
            <a:r>
              <a:rPr lang="ru-RU" b="1" dirty="0" smtClean="0"/>
              <a:t>Руководитель объявляет проблему и предоставляет своим подчиненным возможность выносить на обсуждение альтернативы.</a:t>
            </a:r>
          </a:p>
          <a:p>
            <a:r>
              <a:rPr lang="ru-RU" b="1" dirty="0"/>
              <a:t> </a:t>
            </a:r>
            <a:r>
              <a:rPr lang="ru-RU" b="1" dirty="0" smtClean="0"/>
              <a:t>На 1 этапе формулируются и представляются альтернативы без какой-либо аргументации.</a:t>
            </a:r>
          </a:p>
          <a:p>
            <a:r>
              <a:rPr lang="ru-RU" b="1" dirty="0"/>
              <a:t> </a:t>
            </a:r>
            <a:r>
              <a:rPr lang="ru-RU" b="1" dirty="0" smtClean="0"/>
              <a:t>на 2 этапе уже требуется аргументация предложений.</a:t>
            </a:r>
          </a:p>
          <a:p>
            <a:r>
              <a:rPr lang="ru-RU" b="1" dirty="0" smtClean="0"/>
              <a:t>Таким образом, процедура повторяется несколько раз, пока не будет отобрано оптимальное решение</a:t>
            </a:r>
            <a:r>
              <a:rPr lang="ru-RU" b="1" u="sng" dirty="0" smtClean="0"/>
              <a:t>.</a:t>
            </a:r>
          </a:p>
          <a:p>
            <a:r>
              <a:rPr lang="ru-RU" b="1" u="sng" dirty="0" smtClean="0"/>
              <a:t>Метод «Дерева целей» составляются основные цели. Потом подцели.</a:t>
            </a:r>
          </a:p>
          <a:p>
            <a:r>
              <a:rPr lang="ru-RU" b="1" u="sng" dirty="0" smtClean="0"/>
              <a:t>Метод  «</a:t>
            </a:r>
            <a:r>
              <a:rPr lang="ru-RU" b="1" u="sng" dirty="0" err="1" smtClean="0"/>
              <a:t>Кингисе</a:t>
            </a:r>
            <a:r>
              <a:rPr lang="ru-RU" b="1" u="sng" dirty="0" smtClean="0"/>
              <a:t>» </a:t>
            </a:r>
            <a:r>
              <a:rPr lang="ru-RU" b="1" dirty="0" smtClean="0"/>
              <a:t>- японская кольцевая система состоит в том, что для обсуждения готовится  проект инноваций, который передается руководителям, каждый из которых должен рассмотреть проект и дать свои замечания в письменном виде.</a:t>
            </a:r>
          </a:p>
          <a:p>
            <a:r>
              <a:rPr lang="ru-RU" b="1" dirty="0" smtClean="0"/>
              <a:t>Потом проводится совещание, где  решение принимается руководителем методом экспертных оценок, решение принимается большинством. </a:t>
            </a:r>
          </a:p>
          <a:p>
            <a:r>
              <a:rPr lang="ru-RU" b="1" u="sng" dirty="0" smtClean="0"/>
              <a:t>Метод «</a:t>
            </a:r>
            <a:r>
              <a:rPr lang="ru-RU" b="1" u="sng" dirty="0" err="1" smtClean="0"/>
              <a:t>Паретто</a:t>
            </a:r>
            <a:r>
              <a:rPr lang="ru-RU" b="1" u="sng" dirty="0" smtClean="0"/>
              <a:t>» </a:t>
            </a:r>
            <a:r>
              <a:rPr lang="ru-RU" b="1" dirty="0" smtClean="0"/>
              <a:t>– когда эксперты образуют единое целое.</a:t>
            </a:r>
          </a:p>
          <a:p>
            <a:r>
              <a:rPr lang="ru-RU" b="1" dirty="0" smtClean="0"/>
              <a:t>Принцип </a:t>
            </a:r>
            <a:r>
              <a:rPr lang="ru-RU" b="1" dirty="0" err="1" smtClean="0"/>
              <a:t>Паретто</a:t>
            </a:r>
            <a:r>
              <a:rPr lang="ru-RU" b="1" dirty="0" smtClean="0"/>
              <a:t> – приоритетные усилия 20% дают 80 % результатов.</a:t>
            </a:r>
          </a:p>
          <a:p>
            <a:r>
              <a:rPr lang="ru-RU" b="1" u="sng" dirty="0" smtClean="0"/>
              <a:t>Метод сценариев </a:t>
            </a:r>
            <a:r>
              <a:rPr lang="ru-RU" b="1" dirty="0" smtClean="0"/>
              <a:t>– экспертами предлагаются различные сценарии развития анализируемой ситуации в будущем, прогнозируются различные состояния организации. </a:t>
            </a:r>
          </a:p>
          <a:p>
            <a:r>
              <a:rPr lang="ru-RU" b="1" u="sng" dirty="0" smtClean="0"/>
              <a:t>Метод суда </a:t>
            </a:r>
            <a:r>
              <a:rPr lang="ru-RU" b="1" dirty="0" smtClean="0"/>
              <a:t>основан на процедуре судебного заседания –группа сторонников, группа обвинителей , группа экспертов, которые решают подходит </a:t>
            </a:r>
            <a:r>
              <a:rPr lang="ru-RU" b="1" dirty="0"/>
              <a:t>л</a:t>
            </a:r>
            <a:r>
              <a:rPr lang="ru-RU" b="1" dirty="0" smtClean="0"/>
              <a:t>и это решение или нет.</a:t>
            </a:r>
          </a:p>
          <a:p>
            <a:r>
              <a:rPr lang="ru-RU" b="1" u="sng" dirty="0" err="1" smtClean="0"/>
              <a:t>Метод»Мусорного</a:t>
            </a:r>
            <a:r>
              <a:rPr lang="ru-RU" b="1" u="sng" dirty="0" smtClean="0"/>
              <a:t> ящика» </a:t>
            </a:r>
            <a:r>
              <a:rPr lang="ru-RU" b="1" dirty="0" smtClean="0"/>
              <a:t>– в случае возникновения проблемы, каждый предлагает свое решение проблемы, большинство из которых не будет реализовано, но оно дает возможность выбора наиболее приемлемого решения.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9429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/>
          <a:lstStyle/>
          <a:p>
            <a:pPr marL="0" lvl="0" indent="0">
              <a:buNone/>
            </a:pPr>
            <a:r>
              <a:rPr lang="ru-RU" alt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Упрaвлен­чес­кое</a:t>
            </a: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ре­ше­ние</a:t>
            </a:r>
            <a:r>
              <a:rPr lang="ru-RU" alt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это ре­ше­ние, ко­то­рое </a:t>
            </a:r>
            <a:r>
              <a:rPr lang="ru-RU" alt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при­ни­мaет</a:t>
            </a:r>
            <a:r>
              <a:rPr lang="ru-RU" alt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ме­нед­жер выс­ше­го </a:t>
            </a:r>
            <a:r>
              <a:rPr lang="ru-RU" alt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звенa</a:t>
            </a:r>
            <a:r>
              <a:rPr lang="ru-RU" alt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 не­сет </a:t>
            </a:r>
            <a:r>
              <a:rPr lang="ru-RU" alt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зa</a:t>
            </a:r>
            <a:r>
              <a:rPr lang="ru-RU" alt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не­го пол­ную от­ве­тст­вен­ность. </a:t>
            </a:r>
          </a:p>
          <a:p>
            <a:pPr marL="0" lvl="0" indent="0">
              <a:buNone/>
            </a:pPr>
            <a:r>
              <a:rPr lang="ru-RU" alt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Эф­фек­тив­нос­ть </a:t>
            </a:r>
            <a:r>
              <a:rPr lang="ru-RU" alt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тaко­го</a:t>
            </a:r>
            <a:r>
              <a:rPr lang="ru-RU" alt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ре­ше­ния мож­но оп­ре­де­лить </a:t>
            </a:r>
            <a:r>
              <a:rPr lang="ru-RU" alt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кaк</a:t>
            </a:r>
            <a:r>
              <a:rPr lang="ru-RU" alt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от­но­ше­ние по­лу­чен­но­го </a:t>
            </a:r>
            <a:r>
              <a:rPr lang="ru-RU" alt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ре­зуль­тaтa</a:t>
            </a:r>
            <a:r>
              <a:rPr lang="ru-RU" alt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к </a:t>
            </a:r>
            <a:r>
              <a:rPr lang="ru-RU" alt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зaтрaчен­ным</a:t>
            </a:r>
            <a:r>
              <a:rPr lang="ru-RU" alt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уси­лиям для по­лу­че­ния это­го </a:t>
            </a:r>
            <a:r>
              <a:rPr lang="ru-RU" altLang="ru-RU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ре­зуль­тaтa</a:t>
            </a:r>
            <a:r>
              <a:rPr lang="ru-RU" altLang="ru-RU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(По­люш­кин О.A</a:t>
            </a:r>
            <a:r>
              <a:rPr lang="ru-RU" altLang="ru-RU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.).</a:t>
            </a:r>
          </a:p>
          <a:p>
            <a:pPr marL="0" indent="0">
              <a:buNone/>
            </a:pPr>
            <a:r>
              <a:rPr lang="ru-RU" b="1" dirty="0"/>
              <a:t>Принимать решение </a:t>
            </a:r>
            <a:r>
              <a:rPr lang="ru-RU" b="1" dirty="0" smtClean="0"/>
              <a:t>- </a:t>
            </a:r>
            <a:r>
              <a:rPr lang="ru-RU" b="1" dirty="0"/>
              <a:t>делать </a:t>
            </a:r>
            <a:r>
              <a:rPr lang="ru-RU" b="1" u="sng" dirty="0">
                <a:hlinkClick r:id="rId2" tooltip="Статья: Выбор"/>
              </a:rPr>
              <a:t>выбор</a:t>
            </a:r>
            <a:r>
              <a:rPr lang="ru-RU" b="1" u="sng" dirty="0"/>
              <a:t> </a:t>
            </a:r>
            <a:r>
              <a:rPr lang="ru-RU" b="1" dirty="0"/>
              <a:t>одной из альтернатив. </a:t>
            </a:r>
          </a:p>
          <a:p>
            <a:pPr marL="0" indent="0">
              <a:buNone/>
            </a:pPr>
            <a:r>
              <a:rPr lang="ru-RU" b="1" dirty="0"/>
              <a:t>Принятие решений - это процесс анализа информации, результатом которого является решение какой-либо </a:t>
            </a:r>
            <a:r>
              <a:rPr lang="ru-RU" b="1" u="sng" dirty="0">
                <a:hlinkClick r:id="rId3" tooltip="Статья: Задача"/>
              </a:rPr>
              <a:t>задачи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lvl="0" indent="0">
              <a:buNone/>
            </a:pPr>
            <a:endParaRPr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" name="Picture 6" descr="Контроль решения с неоднозначным результат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517" y="4203438"/>
            <a:ext cx="3774038" cy="186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49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690360"/>
          </a:xfrm>
        </p:spPr>
        <p:txBody>
          <a:bodyPr>
            <a:normAutofit/>
          </a:bodyPr>
          <a:lstStyle/>
          <a:p>
            <a:pPr hangingPunct="0"/>
            <a:r>
              <a:rPr lang="ru-RU" b="1" dirty="0"/>
              <a:t>По мнению ведущих специалистов, </a:t>
            </a:r>
            <a:r>
              <a:rPr lang="ru-RU" b="1" u="sng" dirty="0"/>
              <a:t>управленческие решения не выполняются по следующим причинам:</a:t>
            </a:r>
          </a:p>
          <a:p>
            <a:pPr hangingPunct="0"/>
            <a:r>
              <a:rPr lang="ru-RU" b="1" dirty="0"/>
              <a:t>*  принимается много решений по одному вопросу, поэтому часть из них не выполняется. Это подрывает авторитет решений;</a:t>
            </a:r>
          </a:p>
          <a:p>
            <a:pPr hangingPunct="0"/>
            <a:r>
              <a:rPr lang="ru-RU" b="1" dirty="0"/>
              <a:t>* вновь принимаемые решения не учитывают предшествующие или дублируют существующий организационный порядок;</a:t>
            </a:r>
          </a:p>
          <a:p>
            <a:pPr hangingPunct="0"/>
            <a:r>
              <a:rPr lang="ru-RU" b="1" dirty="0" smtClean="0"/>
              <a:t>* </a:t>
            </a:r>
            <a:r>
              <a:rPr lang="ru-RU" b="1" dirty="0"/>
              <a:t>принятие </a:t>
            </a:r>
            <a:r>
              <a:rPr lang="ru-RU" b="1" dirty="0" err="1"/>
              <a:t>псевдорешений</a:t>
            </a:r>
            <a:r>
              <a:rPr lang="ru-RU" b="1" dirty="0"/>
              <a:t>, не несущих конкретного содержания (формулировки типа «обратить внимание...», «усилить...», «заострить...» и др.);</a:t>
            </a:r>
          </a:p>
          <a:p>
            <a:pPr hangingPunct="0"/>
            <a:r>
              <a:rPr lang="ru-RU" b="1" dirty="0"/>
              <a:t>*  отсутствие процедуры согласования ряда решений с их исполнителями;</a:t>
            </a:r>
          </a:p>
          <a:p>
            <a:pPr hangingPunct="0"/>
            <a:r>
              <a:rPr lang="ru-RU" b="1" dirty="0"/>
              <a:t>* назначение нереальных («мобилизующих») сроков и аврал;</a:t>
            </a:r>
          </a:p>
          <a:p>
            <a:pPr hangingPunct="0"/>
            <a:r>
              <a:rPr lang="ru-RU" b="1" dirty="0"/>
              <a:t>* низкий контроль над исполнением управленческих решений.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05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"/>
            <a:ext cx="3932237" cy="142874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Поведение руководителя при принятии решения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7" y="232611"/>
            <a:ext cx="6952665" cy="6489031"/>
          </a:xfrm>
        </p:spPr>
        <p:txBody>
          <a:bodyPr>
            <a:noAutofit/>
          </a:bodyPr>
          <a:lstStyle/>
          <a:p>
            <a:r>
              <a:rPr lang="ru-RU" sz="2400" b="1" dirty="0"/>
              <a:t>Американские ученые В. </a:t>
            </a:r>
            <a:r>
              <a:rPr lang="ru-RU" sz="2400" b="1" dirty="0" err="1"/>
              <a:t>Врум</a:t>
            </a:r>
            <a:r>
              <a:rPr lang="ru-RU" sz="2400" b="1" dirty="0"/>
              <a:t> и Ф. </a:t>
            </a:r>
            <a:r>
              <a:rPr lang="ru-RU" sz="2400" b="1" dirty="0" err="1"/>
              <a:t>Йеттен</a:t>
            </a:r>
            <a:r>
              <a:rPr lang="ru-RU" sz="2400" b="1" dirty="0"/>
              <a:t> выделяют </a:t>
            </a:r>
            <a:r>
              <a:rPr lang="ru-RU" sz="2400" b="1" i="1" u="sng" dirty="0"/>
              <a:t>пять моделей поведения </a:t>
            </a:r>
            <a:r>
              <a:rPr lang="ru-RU" sz="2400" b="1" dirty="0"/>
              <a:t>руководителя, различающихся степенью участия подчиненных в процессе принятия </a:t>
            </a:r>
            <a:r>
              <a:rPr lang="ru-RU" sz="2400" b="1" dirty="0" smtClean="0"/>
              <a:t>решений</a:t>
            </a:r>
            <a:r>
              <a:rPr lang="ru-RU" sz="2400" b="1" dirty="0"/>
              <a:t>:</a:t>
            </a:r>
            <a:endParaRPr lang="ru-RU" sz="2400" b="1" dirty="0" smtClean="0"/>
          </a:p>
          <a:p>
            <a:r>
              <a:rPr lang="ru-RU" sz="2400" b="1" dirty="0" smtClean="0"/>
              <a:t> </a:t>
            </a:r>
            <a:r>
              <a:rPr lang="ru-RU" sz="2400" b="1" dirty="0"/>
              <a:t>руководитель принимает решение самостоятельно, используя имеющуюся у него информацию (</a:t>
            </a:r>
            <a:r>
              <a:rPr lang="ru-RU" sz="2400" b="1" dirty="0" err="1"/>
              <a:t>саморешение</a:t>
            </a:r>
            <a:r>
              <a:rPr lang="ru-RU" sz="2400" b="1" dirty="0"/>
              <a:t>). </a:t>
            </a:r>
            <a:endParaRPr lang="ru-RU" sz="2400" b="1" dirty="0" smtClean="0"/>
          </a:p>
          <a:p>
            <a:r>
              <a:rPr lang="ru-RU" sz="2400" b="1" dirty="0" smtClean="0"/>
              <a:t>руководитель </a:t>
            </a:r>
            <a:r>
              <a:rPr lang="ru-RU" sz="2400" b="1" dirty="0"/>
              <a:t>получает информацию от подчиненных, затем решает </a:t>
            </a:r>
            <a:r>
              <a:rPr lang="ru-RU" sz="2400" b="1" dirty="0" smtClean="0"/>
              <a:t>проблему </a:t>
            </a:r>
            <a:r>
              <a:rPr lang="ru-RU" sz="2400" b="1" dirty="0"/>
              <a:t>самостоятельно. </a:t>
            </a:r>
            <a:endParaRPr lang="ru-RU" sz="2400" b="1" dirty="0" smtClean="0"/>
          </a:p>
          <a:p>
            <a:r>
              <a:rPr lang="ru-RU" sz="2400" b="1" dirty="0" smtClean="0"/>
              <a:t>Подчиненные </a:t>
            </a:r>
            <a:r>
              <a:rPr lang="ru-RU" sz="2400" b="1" dirty="0"/>
              <a:t>выступают только как источник информации, а руководитель может им и не говорить, зачем она ему нужна (поиск информации).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3594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" y="1624693"/>
            <a:ext cx="3865646" cy="490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" y="0"/>
            <a:ext cx="6019800" cy="665747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руководитель сообщает о возникновении проблемы соответствующим подчиненным, выясняет их мнения об этом, но поодиночке. Затем принимает решение, которое может учитывать, а может и не учитывать мнение подчиненных (индивидуальная консультация). </a:t>
            </a:r>
          </a:p>
          <a:p>
            <a:r>
              <a:rPr lang="ru-RU" b="1" dirty="0"/>
              <a:t>руководитель сообщает о возникшей проблеме своим подчиненным на собрании группы. Выясняет их мнения на этот счет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Затем </a:t>
            </a:r>
            <a:r>
              <a:rPr lang="ru-RU" b="1" dirty="0"/>
              <a:t>принимает решение, которое может учитывать или не учитывать мнение подчиненных (консультация группы). </a:t>
            </a:r>
          </a:p>
          <a:p>
            <a:r>
              <a:rPr lang="ru-RU" b="1" dirty="0"/>
              <a:t>руководитель сообщает о возникшей проблеме своим подчиненным уже как группе. </a:t>
            </a:r>
            <a:endParaRPr lang="ru-RU" b="1" dirty="0" smtClean="0"/>
          </a:p>
          <a:p>
            <a:r>
              <a:rPr lang="ru-RU" b="1" dirty="0" smtClean="0"/>
              <a:t>Совместно </a:t>
            </a:r>
            <a:r>
              <a:rPr lang="ru-RU" b="1" dirty="0"/>
              <a:t>выдвигаются и обсуждаются альтернативы.  Руководитель добивается консенсуса относительно решения. </a:t>
            </a:r>
            <a:endParaRPr lang="ru-RU" b="1" dirty="0" smtClean="0"/>
          </a:p>
          <a:p>
            <a:r>
              <a:rPr lang="ru-RU" b="1" dirty="0" smtClean="0"/>
              <a:t>При </a:t>
            </a:r>
            <a:r>
              <a:rPr lang="ru-RU" b="1" dirty="0"/>
              <a:t>этом он скорее выступает в роли председателя, координатора обсуждения, не пытается «навязать» группе свое мнение и готов принять любое решение, в пользу которого выскажется группа (групповое решение).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856" y="320842"/>
            <a:ext cx="5689428" cy="6336632"/>
          </a:xfrm>
        </p:spPr>
      </p:pic>
    </p:spTree>
    <p:extLst>
      <p:ext uri="{BB962C8B-B14F-4D97-AF65-F5344CB8AC3E}">
        <p14:creationId xmlns:p14="http://schemas.microsoft.com/office/powerpoint/2010/main" val="24378448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53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факторы, влияющие </a:t>
            </a:r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выбор поведения руководителя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108" y="1081454"/>
            <a:ext cx="11606880" cy="577654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Основными факторами, влияющими на выбор поведения руководителя, </a:t>
            </a:r>
            <a:r>
              <a:rPr lang="ru-RU" b="1" dirty="0" smtClean="0"/>
              <a:t>являются: </a:t>
            </a:r>
          </a:p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Личность самого руководителя. </a:t>
            </a:r>
            <a:r>
              <a:rPr lang="ru-RU" b="1" dirty="0"/>
              <a:t>Уровень его квалификации, индивидуально-психологические особенности личности (темперамент, </a:t>
            </a:r>
            <a:r>
              <a:rPr lang="ru-RU" b="1" dirty="0" smtClean="0"/>
              <a:t>характер, способности, эмоции), </a:t>
            </a:r>
            <a:r>
              <a:rPr lang="ru-RU" b="1" dirty="0"/>
              <a:t>деловой и жизненный опыт, ценностные ориентации. </a:t>
            </a:r>
            <a:endParaRPr lang="ru-RU" b="1" dirty="0" smtClean="0"/>
          </a:p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Межличностные внутриорганизационные отношения </a:t>
            </a:r>
            <a:r>
              <a:rPr lang="ru-RU" b="1" dirty="0"/>
              <a:t>(взаимоотношения с коллегами, </a:t>
            </a:r>
            <a:r>
              <a:rPr lang="ru-RU" b="1" dirty="0" smtClean="0"/>
              <a:t>подчиненными, </a:t>
            </a:r>
            <a:r>
              <a:rPr lang="ru-RU" b="1" dirty="0"/>
              <a:t>предполагаемая реакция вышестоящего начальника). </a:t>
            </a:r>
            <a:endParaRPr lang="ru-RU" b="1" dirty="0" smtClean="0"/>
          </a:p>
          <a:p>
            <a:r>
              <a:rPr lang="ru-RU" b="1" dirty="0" smtClean="0"/>
              <a:t>3</a:t>
            </a:r>
            <a:r>
              <a:rPr lang="ru-RU" b="1" dirty="0"/>
              <a:t>.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 самого решения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b="1" dirty="0"/>
              <a:t>, в частности, степень изученности проблемы, </a:t>
            </a:r>
            <a:r>
              <a:rPr lang="ru-RU" b="1" dirty="0" smtClean="0"/>
              <a:t>выбор </a:t>
            </a:r>
            <a:r>
              <a:rPr lang="ru-RU" b="1" dirty="0"/>
              <a:t>типа решения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Информационные ограничения. </a:t>
            </a:r>
            <a:r>
              <a:rPr lang="ru-RU" b="1" dirty="0"/>
              <a:t>Если руководителю необходима </a:t>
            </a:r>
            <a:r>
              <a:rPr lang="ru-RU" b="1" dirty="0" smtClean="0"/>
              <a:t>дополнительная </a:t>
            </a:r>
            <a:r>
              <a:rPr lang="ru-RU" b="1" dirty="0"/>
              <a:t>информация, ею или могут владеть его сотрудники и он к ним обращается, или ее надо получить </a:t>
            </a:r>
            <a:r>
              <a:rPr lang="ru-RU" b="1" dirty="0" smtClean="0"/>
              <a:t>вне </a:t>
            </a:r>
            <a:r>
              <a:rPr lang="ru-RU" b="1" dirty="0"/>
              <a:t>организации</a:t>
            </a:r>
            <a:r>
              <a:rPr lang="ru-RU" b="1" dirty="0" smtClean="0"/>
              <a:t>.</a:t>
            </a:r>
          </a:p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Среда принятия решения</a:t>
            </a:r>
            <a:r>
              <a:rPr lang="ru-RU" b="1" i="1" dirty="0"/>
              <a:t>, </a:t>
            </a:r>
            <a:r>
              <a:rPr lang="ru-RU" b="1" dirty="0"/>
              <a:t>т. е. в условиях определенности, риска или </a:t>
            </a:r>
            <a:r>
              <a:rPr lang="ru-RU" b="1" dirty="0" smtClean="0"/>
              <a:t>неопределенности. </a:t>
            </a:r>
          </a:p>
          <a:p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Взаимосвязанность решений. </a:t>
            </a:r>
            <a:r>
              <a:rPr lang="ru-RU" b="1" dirty="0"/>
              <a:t>Важные решения могут иметь серьезные </a:t>
            </a:r>
            <a:r>
              <a:rPr lang="ru-RU" b="1" dirty="0" smtClean="0"/>
              <a:t>последствия</a:t>
            </a:r>
            <a:r>
              <a:rPr lang="ru-RU" b="1" dirty="0"/>
              <a:t>, которые необходимо предусмотреть. </a:t>
            </a:r>
            <a:endParaRPr lang="ru-RU" b="1" dirty="0" smtClean="0"/>
          </a:p>
          <a:p>
            <a:r>
              <a:rPr lang="ru-RU" b="1" dirty="0" smtClean="0"/>
              <a:t>7</a:t>
            </a: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Отношение подчиненных к принимаемым решениям. </a:t>
            </a:r>
            <a:r>
              <a:rPr lang="ru-RU" b="1" dirty="0"/>
              <a:t>На выбор поведения при принятии решения влияет степень зрелости подчиненных, возможность их участия в разработке решения, наличие у подчиненных стимула к достижению общей цели, </a:t>
            </a:r>
            <a:r>
              <a:rPr lang="ru-RU" b="1" dirty="0" smtClean="0"/>
              <a:t>вероятность </a:t>
            </a:r>
            <a:r>
              <a:rPr lang="ru-RU" b="1" dirty="0"/>
              <a:t>возникновения </a:t>
            </a:r>
            <a:r>
              <a:rPr lang="ru-RU" b="1" dirty="0" smtClean="0"/>
              <a:t>разногласий.</a:t>
            </a:r>
          </a:p>
          <a:p>
            <a:r>
              <a:rPr lang="ru-RU" b="1" dirty="0" smtClean="0"/>
              <a:t>Успешнее </a:t>
            </a:r>
            <a:r>
              <a:rPr lang="ru-RU" b="1" dirty="0"/>
              <a:t>всего работает руководитель, использующий разные модели, умело меняющий их в зависимости от ситуации. </a:t>
            </a:r>
          </a:p>
        </p:txBody>
      </p:sp>
    </p:spTree>
    <p:extLst>
      <p:ext uri="{BB962C8B-B14F-4D97-AF65-F5344CB8AC3E}">
        <p14:creationId xmlns:p14="http://schemas.microsoft.com/office/powerpoint/2010/main" val="201438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23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и стили принятия управленческих решений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647" y="1266092"/>
            <a:ext cx="11551023" cy="527538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выделяют </a:t>
            </a:r>
            <a:r>
              <a:rPr lang="ru-RU" b="1" dirty="0"/>
              <a:t>два уровня решений в организации: </a:t>
            </a:r>
            <a:r>
              <a:rPr lang="ru-RU" b="1" i="1" u="sng" dirty="0" smtClean="0"/>
              <a:t>индивидуальный (интуитивный, опирающийся на знания и умения руководителя)  </a:t>
            </a:r>
            <a:r>
              <a:rPr lang="ru-RU" b="1" i="1" u="sng" dirty="0"/>
              <a:t>и </a:t>
            </a:r>
            <a:r>
              <a:rPr lang="ru-RU" b="1" i="1" u="sng" dirty="0" smtClean="0"/>
              <a:t>организационный</a:t>
            </a:r>
            <a:r>
              <a:rPr lang="ru-RU" b="1" u="sng" dirty="0"/>
              <a:t> </a:t>
            </a:r>
            <a:r>
              <a:rPr lang="ru-RU" b="1" u="sng" dirty="0" smtClean="0"/>
              <a:t>(групповые, коллективные)</a:t>
            </a:r>
            <a:endParaRPr lang="ru-RU" b="1" dirty="0" smtClean="0"/>
          </a:p>
          <a:p>
            <a:r>
              <a:rPr lang="ru-RU" b="1" dirty="0" smtClean="0"/>
              <a:t>В </a:t>
            </a:r>
            <a:r>
              <a:rPr lang="ru-RU" b="1" dirty="0"/>
              <a:t>первом случае управленца больше интересует сам процесс, его внутренняя </a:t>
            </a:r>
            <a:r>
              <a:rPr lang="ru-RU" b="1" dirty="0" smtClean="0"/>
              <a:t>логика</a:t>
            </a:r>
            <a:r>
              <a:rPr lang="ru-RU" b="1" dirty="0"/>
              <a:t>, во втором — интерес сдвигается в сторону создания соответствующей среды </a:t>
            </a:r>
            <a:r>
              <a:rPr lang="ru-RU" b="1" dirty="0" smtClean="0"/>
              <a:t>вокруг </a:t>
            </a:r>
            <a:r>
              <a:rPr lang="ru-RU" b="1" dirty="0"/>
              <a:t>этого </a:t>
            </a:r>
            <a:r>
              <a:rPr lang="ru-RU" b="1" dirty="0" smtClean="0"/>
              <a:t>процесса</a:t>
            </a:r>
            <a:r>
              <a:rPr lang="ru-RU" b="1" dirty="0"/>
              <a:t> </a:t>
            </a:r>
            <a:r>
              <a:rPr lang="ru-RU" b="1" dirty="0" smtClean="0"/>
              <a:t>(совещания, мозговой штурм и др.)</a:t>
            </a:r>
          </a:p>
          <a:p>
            <a:r>
              <a:rPr lang="ru-RU" b="1" dirty="0" smtClean="0"/>
              <a:t>Коллективные- вырабатываются внутри всего коллектива путем голосования, стандартизации всего процесса, руководитель собирает всю информацию, все голосование: 30% -за, 45%-против, остальные –спорные.</a:t>
            </a:r>
          </a:p>
          <a:p>
            <a:r>
              <a:rPr lang="ru-RU" b="1" dirty="0" smtClean="0"/>
              <a:t>Основываясь </a:t>
            </a:r>
            <a:r>
              <a:rPr lang="ru-RU" b="1" dirty="0"/>
              <a:t>на официальной иерархии, работники организации могут быть </a:t>
            </a:r>
            <a:r>
              <a:rPr lang="ru-RU" b="1" dirty="0" smtClean="0"/>
              <a:t>разделены </a:t>
            </a:r>
            <a:r>
              <a:rPr lang="ru-RU" b="1" dirty="0"/>
              <a:t>как минимум на два уровня: руководители и подчиненные. </a:t>
            </a:r>
            <a:endParaRPr lang="ru-RU" b="1" dirty="0" smtClean="0"/>
          </a:p>
          <a:p>
            <a:r>
              <a:rPr lang="ru-RU" b="1" dirty="0" smtClean="0"/>
              <a:t>При </a:t>
            </a:r>
            <a:r>
              <a:rPr lang="ru-RU" b="1" dirty="0"/>
              <a:t>этом </a:t>
            </a:r>
            <a:r>
              <a:rPr lang="ru-RU" b="1" u="sng" dirty="0" smtClean="0"/>
              <a:t>руководители </a:t>
            </a:r>
            <a:r>
              <a:rPr lang="ru-RU" b="1" u="sng" dirty="0"/>
              <a:t>могут быть подразделены на три уровня: </a:t>
            </a:r>
            <a:r>
              <a:rPr lang="ru-RU" b="1" i="1" u="sng" dirty="0"/>
              <a:t>высший, средний, низовой</a:t>
            </a:r>
            <a:r>
              <a:rPr lang="ru-RU" b="1" i="1" dirty="0"/>
              <a:t>. </a:t>
            </a:r>
            <a:r>
              <a:rPr lang="ru-RU" b="1" dirty="0"/>
              <a:t>Понятно, что если организация достаточно большая, то уровней управления и подчиненности может быть больше. </a:t>
            </a:r>
          </a:p>
        </p:txBody>
      </p:sp>
    </p:spTree>
    <p:extLst>
      <p:ext uri="{BB962C8B-B14F-4D97-AF65-F5344CB8AC3E}">
        <p14:creationId xmlns:p14="http://schemas.microsoft.com/office/powerpoint/2010/main" val="31023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0526" y="88232"/>
            <a:ext cx="5819274" cy="6088731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Содержание </a:t>
            </a:r>
            <a:r>
              <a:rPr lang="ru-RU" sz="2400" b="1" dirty="0"/>
              <a:t>принимаемых управленческих решений </a:t>
            </a:r>
            <a:r>
              <a:rPr lang="ru-RU" sz="2400" b="1" dirty="0" smtClean="0"/>
              <a:t>связано </a:t>
            </a:r>
            <a:r>
              <a:rPr lang="ru-RU" sz="2400" b="1" dirty="0"/>
              <a:t>со </a:t>
            </a:r>
            <a:r>
              <a:rPr lang="ru-RU" sz="2400" b="1" dirty="0" smtClean="0"/>
              <a:t>стилем </a:t>
            </a:r>
            <a:r>
              <a:rPr lang="ru-RU" sz="2400" b="1" dirty="0"/>
              <a:t>управления руководителя.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В </a:t>
            </a:r>
            <a:r>
              <a:rPr lang="ru-RU" sz="2400" b="1" dirty="0"/>
              <a:t>зависимости от его отношения к информации обычно выделяют </a:t>
            </a:r>
            <a:r>
              <a:rPr lang="ru-RU" sz="2400" b="1" i="1" u="sng" dirty="0" smtClean="0"/>
              <a:t>стили </a:t>
            </a:r>
            <a:r>
              <a:rPr lang="ru-RU" sz="2400" b="1" i="1" u="sng" dirty="0"/>
              <a:t>принятия управленческих решений</a:t>
            </a:r>
            <a:r>
              <a:rPr lang="ru-RU" sz="2400" b="1" i="1" dirty="0"/>
              <a:t>. </a:t>
            </a:r>
            <a:endParaRPr lang="ru-RU" sz="2400" b="1" dirty="0"/>
          </a:p>
          <a:p>
            <a:pPr algn="just"/>
            <a:r>
              <a:rPr lang="ru-RU" sz="2400" b="1" dirty="0"/>
              <a:t>Самым деструктивным является </a:t>
            </a:r>
            <a:r>
              <a:rPr lang="ru-RU" sz="2400" b="1" i="1" u="sng" dirty="0"/>
              <a:t>решительный, «жесткий стиль», </a:t>
            </a:r>
            <a:r>
              <a:rPr lang="ru-RU" sz="2400" b="1" dirty="0"/>
              <a:t>когда </a:t>
            </a:r>
            <a:r>
              <a:rPr lang="ru-RU" sz="2400" b="1" dirty="0" smtClean="0"/>
              <a:t>руководитель </a:t>
            </a:r>
            <a:r>
              <a:rPr lang="ru-RU" sz="2400" b="1" dirty="0"/>
              <a:t>совершенно не принимает во внимание аргументы, противоречащие его </a:t>
            </a:r>
            <a:r>
              <a:rPr lang="ru-RU" sz="2400" b="1" dirty="0" smtClean="0"/>
              <a:t>позиции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Если </a:t>
            </a:r>
            <a:r>
              <a:rPr lang="ru-RU" sz="2400" b="1" dirty="0"/>
              <a:t>даже ситуация складывается явно не в пользу сделанного им выбора, он, </a:t>
            </a:r>
            <a:r>
              <a:rPr lang="ru-RU" sz="2400" b="1" dirty="0" smtClean="0"/>
              <a:t>как</a:t>
            </a:r>
            <a:r>
              <a:rPr lang="ru-RU" sz="2400" b="1" dirty="0"/>
              <a:t> </a:t>
            </a:r>
            <a:r>
              <a:rPr lang="ru-RU" sz="2400" b="1" dirty="0" smtClean="0"/>
              <a:t>правило</a:t>
            </a:r>
            <a:r>
              <a:rPr lang="ru-RU" sz="2400" b="1" dirty="0"/>
              <a:t>, не пересматривает своих решений даже под воздействием новой </a:t>
            </a:r>
            <a:r>
              <a:rPr lang="ru-RU" sz="2400" b="1" dirty="0" smtClean="0"/>
              <a:t>существенной </a:t>
            </a:r>
            <a:r>
              <a:rPr lang="ru-RU" sz="2400" b="1" dirty="0"/>
              <a:t>информации</a:t>
            </a:r>
            <a:r>
              <a:rPr lang="ru-RU" sz="2400" b="1" dirty="0" smtClean="0"/>
              <a:t>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16" y="304800"/>
            <a:ext cx="5358062" cy="5872163"/>
          </a:xfrm>
        </p:spPr>
      </p:pic>
    </p:spTree>
    <p:extLst>
      <p:ext uri="{BB962C8B-B14F-4D97-AF65-F5344CB8AC3E}">
        <p14:creationId xmlns:p14="http://schemas.microsoft.com/office/powerpoint/2010/main" val="67512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8640"/>
            <a:ext cx="10515600" cy="5628323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Руководитель с </a:t>
            </a:r>
            <a:r>
              <a:rPr lang="ru-RU" b="1" u="sng" dirty="0"/>
              <a:t>«осторожным стилем» </a:t>
            </a:r>
            <a:r>
              <a:rPr lang="ru-RU" b="1" dirty="0"/>
              <a:t>принятия решений будет анализировать большое число аргументов «за» и «против», склоняясь в пользу той альтернативы, которая, с его точки зрения, больше приблизит к цели. </a:t>
            </a:r>
          </a:p>
          <a:p>
            <a:pPr algn="just"/>
            <a:r>
              <a:rPr lang="ru-RU" b="1" u="sng" dirty="0"/>
              <a:t>«Нерешительный стиль» </a:t>
            </a:r>
            <a:r>
              <a:rPr lang="ru-RU" b="1" dirty="0"/>
              <a:t>принятия решений является менее предпочтительным. Склонность к нерешительности мешает принимать решения, а также неблагоприятно сказывается на самом процессе руководства.</a:t>
            </a:r>
          </a:p>
          <a:p>
            <a:pPr algn="just"/>
            <a:r>
              <a:rPr lang="ru-RU" b="1" dirty="0"/>
              <a:t> «</a:t>
            </a:r>
            <a:r>
              <a:rPr lang="ru-RU" b="1" u="sng" dirty="0"/>
              <a:t>Осторожный стиль» </a:t>
            </a:r>
            <a:r>
              <a:rPr lang="ru-RU" b="1" dirty="0"/>
              <a:t>принятия решений предполагает колебания, сомнения, желание согласовать все с вышестоящим руководством. Руководителю с таким стилем принятия решения будут свойственны общительность и приспосабливаемость.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8100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262" y="105508"/>
            <a:ext cx="11195538" cy="664698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/>
              <a:t>При нерешительном руководителе решения принимаются долго, часто перекладываются на другого. Такие руководители много советуются и </a:t>
            </a:r>
            <a:r>
              <a:rPr lang="ru-RU" b="1" dirty="0" smtClean="0"/>
              <a:t>не</a:t>
            </a:r>
            <a:r>
              <a:rPr lang="ru-RU" dirty="0"/>
              <a:t> </a:t>
            </a:r>
            <a:r>
              <a:rPr lang="ru-RU" b="1" dirty="0" smtClean="0"/>
              <a:t>принимают </a:t>
            </a:r>
            <a:r>
              <a:rPr lang="ru-RU" b="1" dirty="0"/>
              <a:t>окончательного решения. </a:t>
            </a:r>
          </a:p>
          <a:p>
            <a:pPr algn="just"/>
            <a:r>
              <a:rPr lang="ru-RU" b="1" dirty="0"/>
              <a:t>Руководители, </a:t>
            </a:r>
            <a:r>
              <a:rPr lang="ru-RU" b="1" dirty="0" smtClean="0"/>
              <a:t>которые </a:t>
            </a:r>
            <a:r>
              <a:rPr lang="ru-RU" b="1" dirty="0"/>
              <a:t>принимают решения единолично, не учитывают инициативы подчиненных, их стремление к самостоятельности действий, тем самым, воспитывая в них нерешительность.</a:t>
            </a:r>
          </a:p>
          <a:p>
            <a:pPr algn="just"/>
            <a:r>
              <a:rPr lang="ru-RU" b="1" dirty="0"/>
              <a:t> Руководителю с таким преобладающим стилем принятия управленческого решения </a:t>
            </a:r>
            <a:r>
              <a:rPr lang="ru-RU" b="1" dirty="0" smtClean="0"/>
              <a:t>присущи </a:t>
            </a:r>
            <a:r>
              <a:rPr lang="ru-RU" b="1" dirty="0"/>
              <a:t>такие лидерские черты, как влияние на окружающих, доминирование, сила воли, поведенческая компетентность, психологическая устойчивость. </a:t>
            </a:r>
          </a:p>
          <a:p>
            <a:pPr algn="just"/>
            <a:r>
              <a:rPr lang="ru-RU" b="1" dirty="0"/>
              <a:t>Руководители достаточно решительные более последовательны, чаще оперируют к опыту. Полагаясь на себя, такие руководители не игнорируют советы других, хотя и не прибегают к ним часто, а принятые решения отстаивают до конца.</a:t>
            </a:r>
          </a:p>
          <a:p>
            <a:pPr algn="just"/>
            <a:r>
              <a:rPr lang="ru-RU" b="1" dirty="0"/>
              <a:t> Таким руководителям </a:t>
            </a:r>
            <a:r>
              <a:rPr lang="ru-RU" b="1" dirty="0" smtClean="0"/>
              <a:t> </a:t>
            </a:r>
            <a:r>
              <a:rPr lang="ru-RU" b="1" dirty="0"/>
              <a:t>присущи интеллект, проницательность. </a:t>
            </a:r>
          </a:p>
          <a:p>
            <a:pPr algn="just"/>
            <a:r>
              <a:rPr lang="ru-RU" b="1" dirty="0"/>
              <a:t>Стиль руководства непосредственно определяет и стиль принятия управленческого решения. </a:t>
            </a:r>
            <a:endParaRPr lang="ru-RU" b="1" dirty="0" smtClean="0"/>
          </a:p>
          <a:p>
            <a:pPr algn="just"/>
            <a:r>
              <a:rPr lang="ru-RU" b="1" dirty="0" smtClean="0"/>
              <a:t>Поскольку </a:t>
            </a:r>
            <a:r>
              <a:rPr lang="ru-RU" b="1" dirty="0"/>
              <a:t>в «чистом» виде только один стиль руководства практически не применяется, можно определить преимущественно преобладающий. </a:t>
            </a:r>
            <a:endParaRPr lang="ru-RU" b="1" dirty="0" smtClean="0"/>
          </a:p>
          <a:p>
            <a:pPr algn="just"/>
            <a:r>
              <a:rPr lang="ru-RU" b="1" dirty="0" smtClean="0"/>
              <a:t>Во </a:t>
            </a:r>
            <a:r>
              <a:rPr lang="ru-RU" b="1" dirty="0"/>
              <a:t>многом такой выбор определяется личностными качествами </a:t>
            </a:r>
            <a:r>
              <a:rPr lang="ru-RU" b="1" dirty="0" smtClean="0"/>
              <a:t>руководителя— его лидерскими чертами.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02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Таким образом,</a:t>
            </a:r>
            <a:endParaRPr lang="ru-RU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258" y="1322614"/>
            <a:ext cx="7347856" cy="4854349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 flipH="1">
            <a:off x="7821386" y="3290207"/>
            <a:ext cx="418827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Задание. </a:t>
            </a:r>
          </a:p>
          <a:p>
            <a:endParaRPr lang="ru-RU" dirty="0"/>
          </a:p>
          <a:p>
            <a:r>
              <a:rPr lang="ru-RU" b="1" dirty="0" smtClean="0"/>
              <a:t>Приведите примеры последствия принятия управленческого решения.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766830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4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групповых решений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392" y="1072662"/>
            <a:ext cx="11711354" cy="5873261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Исследования </a:t>
            </a:r>
            <a:r>
              <a:rPr lang="ru-RU" b="1" dirty="0" smtClean="0"/>
              <a:t>К</a:t>
            </a:r>
            <a:r>
              <a:rPr lang="ru-RU" b="1" dirty="0"/>
              <a:t>. Левина и его </a:t>
            </a:r>
            <a:r>
              <a:rPr lang="ru-RU" b="1" dirty="0" smtClean="0"/>
              <a:t>единомышленников доказали </a:t>
            </a:r>
            <a:r>
              <a:rPr lang="ru-RU" b="1" dirty="0"/>
              <a:t>эффективность использования при принятии решений </a:t>
            </a:r>
            <a:r>
              <a:rPr lang="ru-RU" b="1" i="1" u="sng" dirty="0"/>
              <a:t>групповой </a:t>
            </a:r>
            <a:r>
              <a:rPr lang="ru-RU" b="1" i="1" u="sng" dirty="0" smtClean="0"/>
              <a:t>дискуссии</a:t>
            </a:r>
            <a:r>
              <a:rPr lang="ru-RU" b="1" i="1" dirty="0" smtClean="0"/>
              <a:t>, позволяющей</a:t>
            </a:r>
            <a:r>
              <a:rPr lang="ru-RU" b="1" dirty="0" smtClean="0"/>
              <a:t>: </a:t>
            </a:r>
            <a:r>
              <a:rPr lang="ru-RU" b="1" dirty="0"/>
              <a:t>– сопоставляя противоположные позиции, дать возможность участникам </a:t>
            </a:r>
            <a:r>
              <a:rPr lang="ru-RU" b="1" dirty="0" smtClean="0"/>
              <a:t>увидеть </a:t>
            </a:r>
            <a:r>
              <a:rPr lang="ru-RU" b="1" dirty="0"/>
              <a:t>проблему с разных сторон, лучше понять ее суть и пути решения; </a:t>
            </a:r>
            <a:endParaRPr lang="ru-RU" b="1" dirty="0" smtClean="0"/>
          </a:p>
          <a:p>
            <a:r>
              <a:rPr lang="ru-RU" b="1" dirty="0" smtClean="0"/>
              <a:t>– </a:t>
            </a:r>
            <a:r>
              <a:rPr lang="ru-RU" b="1" dirty="0"/>
              <a:t>в атмосфере сотрудничества уточнить взаимные позиции, что уменьшает </a:t>
            </a:r>
            <a:r>
              <a:rPr lang="ru-RU" b="1" dirty="0" smtClean="0"/>
              <a:t>сопротивление </a:t>
            </a:r>
            <a:r>
              <a:rPr lang="ru-RU" b="1" dirty="0"/>
              <a:t>восприятию новой информации; </a:t>
            </a:r>
            <a:endParaRPr lang="ru-RU" b="1" dirty="0" smtClean="0"/>
          </a:p>
          <a:p>
            <a:r>
              <a:rPr lang="ru-RU" b="1" dirty="0" smtClean="0"/>
              <a:t>– </a:t>
            </a:r>
            <a:r>
              <a:rPr lang="ru-RU" b="1" dirty="0"/>
              <a:t>нивелировать скрытые конфликты, так как в ходе открытых высказываний есть возможность устранить эмоциональную предвзятость в оценке позиции партнеров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 </a:t>
            </a:r>
            <a:r>
              <a:rPr lang="ru-RU" b="1" dirty="0"/>
              <a:t>– выработать групповое решение, придав ему статус групповой нормы; если </a:t>
            </a:r>
            <a:r>
              <a:rPr lang="ru-RU" b="1" dirty="0" smtClean="0"/>
              <a:t>решение </a:t>
            </a:r>
            <a:r>
              <a:rPr lang="ru-RU" b="1" dirty="0"/>
              <a:t>разделяется всеми участниками, происходит групповая нормализация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— </a:t>
            </a:r>
            <a:r>
              <a:rPr lang="ru-RU" b="1" dirty="0"/>
              <a:t>возможна групповая поляризация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 </a:t>
            </a:r>
            <a:r>
              <a:rPr lang="ru-RU" b="1" dirty="0"/>
              <a:t>– использовать механизм возложения и принятия ответственности, увеличивая включенность участников в последующую реализацию групповых решений (сами </a:t>
            </a:r>
            <a:r>
              <a:rPr lang="ru-RU" b="1" dirty="0" smtClean="0"/>
              <a:t>приняли </a:t>
            </a:r>
            <a:r>
              <a:rPr lang="ru-RU" b="1" dirty="0"/>
              <a:t>— самим выполнять</a:t>
            </a:r>
            <a:r>
              <a:rPr lang="ru-RU" b="1" dirty="0" smtClean="0"/>
              <a:t>);</a:t>
            </a:r>
          </a:p>
          <a:p>
            <a:r>
              <a:rPr lang="ru-RU" b="1" dirty="0" smtClean="0"/>
              <a:t> </a:t>
            </a:r>
            <a:r>
              <a:rPr lang="ru-RU" b="1" dirty="0"/>
              <a:t>– повысить эффективность отдачи и заинтересованность участников в решении групповой задачи, предоставляя возможность проявить компетентность и тем самым удовлетворить потребность в признании и уважении; </a:t>
            </a:r>
            <a:endParaRPr lang="ru-RU" b="1" dirty="0" smtClean="0"/>
          </a:p>
          <a:p>
            <a:r>
              <a:rPr lang="ru-RU" b="1" dirty="0" smtClean="0"/>
              <a:t>– </a:t>
            </a:r>
            <a:r>
              <a:rPr lang="ru-RU" b="1" dirty="0"/>
              <a:t>оптимально совместить цели индивида, группы и организации в целом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1962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4294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управленских решений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4589" y="604157"/>
            <a:ext cx="5731042" cy="6350096"/>
          </a:xfrm>
        </p:spPr>
        <p:txBody>
          <a:bodyPr>
            <a:normAutofit fontScale="77500" lnSpcReduction="20000"/>
          </a:bodyPr>
          <a:lstStyle/>
          <a:p>
            <a:r>
              <a:rPr lang="ru-RU" b="1" u="sng" dirty="0" smtClean="0"/>
              <a:t>по условиям принятия решения </a:t>
            </a:r>
            <a:r>
              <a:rPr lang="ru-RU" b="1" dirty="0" smtClean="0"/>
              <a:t>- в условиях определенности, неопределенности или риска;</a:t>
            </a:r>
          </a:p>
          <a:p>
            <a:r>
              <a:rPr lang="ru-RU" b="1" u="sng" dirty="0"/>
              <a:t>п</a:t>
            </a:r>
            <a:r>
              <a:rPr lang="ru-RU" b="1" u="sng" dirty="0" smtClean="0"/>
              <a:t>о срокам  действия последствий принятых решений–долгосрочное</a:t>
            </a:r>
            <a:r>
              <a:rPr lang="ru-RU" b="1" dirty="0" smtClean="0"/>
              <a:t>, среднесрочное, краткосрочное (оперативное, стратегическое, тактическое планирование);</a:t>
            </a:r>
          </a:p>
          <a:p>
            <a:r>
              <a:rPr lang="ru-RU" b="1" u="sng" dirty="0"/>
              <a:t>п</a:t>
            </a:r>
            <a:r>
              <a:rPr lang="ru-RU" b="1" u="sng" dirty="0" smtClean="0"/>
              <a:t>о частоте принятий </a:t>
            </a:r>
            <a:r>
              <a:rPr lang="ru-RU" b="1" dirty="0" smtClean="0"/>
              <a:t>– одноразовые, случайные (ситуационные)</a:t>
            </a:r>
          </a:p>
          <a:p>
            <a:pPr marL="0" indent="0">
              <a:buNone/>
            </a:pPr>
            <a:r>
              <a:rPr lang="ru-RU" b="1" dirty="0" smtClean="0"/>
              <a:t>   или повторяющиеся;</a:t>
            </a:r>
          </a:p>
          <a:p>
            <a:r>
              <a:rPr lang="ru-RU" b="1" u="sng" dirty="0" smtClean="0"/>
              <a:t>по широте охвата  </a:t>
            </a:r>
            <a:r>
              <a:rPr lang="ru-RU" b="1" dirty="0" smtClean="0"/>
              <a:t>-ваше решение может охватывать отдел, которым вы руководите (общее) или узко специализированное (группу лиц),  рациональное (когда есть конфликт интересов);</a:t>
            </a:r>
          </a:p>
          <a:p>
            <a:r>
              <a:rPr lang="ru-RU" b="1" u="sng" dirty="0" smtClean="0"/>
              <a:t>По сложности </a:t>
            </a:r>
            <a:r>
              <a:rPr lang="ru-RU" b="1" dirty="0" smtClean="0"/>
              <a:t>– сложные и простые;</a:t>
            </a:r>
          </a:p>
          <a:p>
            <a:r>
              <a:rPr lang="ru-RU" b="1" dirty="0" smtClean="0"/>
              <a:t>Структурированные и </a:t>
            </a:r>
            <a:r>
              <a:rPr lang="ru-RU" b="1" dirty="0" err="1" smtClean="0"/>
              <a:t>алгометрические</a:t>
            </a:r>
            <a:r>
              <a:rPr lang="ru-RU" b="1" dirty="0" smtClean="0"/>
              <a:t> решения;</a:t>
            </a:r>
          </a:p>
          <a:p>
            <a:r>
              <a:rPr lang="ru-RU" b="1" dirty="0" smtClean="0"/>
              <a:t>Рутинные и новаторски, рациональные  решения.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9" y="604158"/>
            <a:ext cx="5706979" cy="5559304"/>
          </a:xfrm>
        </p:spPr>
      </p:pic>
    </p:spTree>
    <p:extLst>
      <p:ext uri="{BB962C8B-B14F-4D97-AF65-F5344CB8AC3E}">
        <p14:creationId xmlns:p14="http://schemas.microsoft.com/office/powerpoint/2010/main" val="15959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2729" y="246184"/>
            <a:ext cx="11658599" cy="6506307"/>
          </a:xfrm>
        </p:spPr>
        <p:txBody>
          <a:bodyPr>
            <a:normAutofit/>
          </a:bodyPr>
          <a:lstStyle/>
          <a:p>
            <a:r>
              <a:rPr lang="ru-RU" sz="2400" b="1" dirty="0"/>
              <a:t>Существует форма групповой дискуссии в виде </a:t>
            </a:r>
            <a:r>
              <a:rPr lang="ru-RU" sz="2400" b="1" u="sng" dirty="0" smtClean="0"/>
              <a:t>совещания (</a:t>
            </a:r>
            <a:r>
              <a:rPr lang="ru-RU" sz="2400" b="1" u="sng" dirty="0" err="1" smtClean="0"/>
              <a:t>ворк</a:t>
            </a:r>
            <a:r>
              <a:rPr lang="ru-RU" sz="2400" b="1" u="sng" dirty="0" smtClean="0"/>
              <a:t> </a:t>
            </a:r>
            <a:r>
              <a:rPr lang="ru-RU" sz="2400" b="1" u="sng" dirty="0" err="1" smtClean="0"/>
              <a:t>шоп</a:t>
            </a:r>
            <a:r>
              <a:rPr lang="ru-RU" sz="2400" b="1" u="sng" dirty="0" smtClean="0"/>
              <a:t>)</a:t>
            </a:r>
          </a:p>
          <a:p>
            <a:r>
              <a:rPr lang="ru-RU" sz="2400" b="1" dirty="0" smtClean="0"/>
              <a:t>90 </a:t>
            </a:r>
            <a:r>
              <a:rPr lang="ru-RU" sz="2400" b="1" dirty="0"/>
              <a:t>% идей возникает при контакте мнений, поэтому совещания так </a:t>
            </a:r>
            <a:r>
              <a:rPr lang="ru-RU" sz="2400" b="1" dirty="0" smtClean="0"/>
              <a:t>распространены. Совещания </a:t>
            </a:r>
            <a:r>
              <a:rPr lang="ru-RU" sz="2400" b="1" dirty="0"/>
              <a:t>собираются для того, чтобы обменяться информацией или найти решение </a:t>
            </a:r>
            <a:r>
              <a:rPr lang="ru-RU" sz="2400" b="1" dirty="0" smtClean="0"/>
              <a:t>проблемы.</a:t>
            </a:r>
          </a:p>
          <a:p>
            <a:r>
              <a:rPr lang="ru-RU" sz="2400" b="1" dirty="0" smtClean="0"/>
              <a:t>Порядок </a:t>
            </a:r>
            <a:r>
              <a:rPr lang="ru-RU" sz="2400" b="1" dirty="0"/>
              <a:t>проведения следующий: конкретизация и </a:t>
            </a:r>
            <a:r>
              <a:rPr lang="ru-RU" sz="2400" b="1" dirty="0" smtClean="0"/>
              <a:t>разъяснение </a:t>
            </a:r>
            <a:r>
              <a:rPr lang="ru-RU" sz="2400" b="1" dirty="0"/>
              <a:t>распоряжений, ответы на вопросы, назначение сроков выполнения и </a:t>
            </a:r>
            <a:r>
              <a:rPr lang="ru-RU" sz="2400" b="1" dirty="0" smtClean="0"/>
              <a:t>ответственных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r>
              <a:rPr lang="ru-RU" sz="2400" b="1" dirty="0" smtClean="0"/>
              <a:t>Для </a:t>
            </a:r>
            <a:r>
              <a:rPr lang="ru-RU" sz="2400" b="1" dirty="0"/>
              <a:t>поиска </a:t>
            </a:r>
            <a:r>
              <a:rPr lang="ru-RU" sz="2400" b="1" u="sng" dirty="0"/>
              <a:t>оптимального решения проблемы посредством дискуссии </a:t>
            </a:r>
            <a:r>
              <a:rPr lang="ru-RU" sz="2400" b="1" u="sng" dirty="0" smtClean="0"/>
              <a:t>        проводят </a:t>
            </a:r>
            <a:r>
              <a:rPr lang="ru-RU" sz="2400" b="1" i="1" u="sng" dirty="0"/>
              <a:t>проблемное совещание.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55" y="3441032"/>
            <a:ext cx="7900416" cy="331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6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24590"/>
            <a:ext cx="5899484" cy="644090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Оно предусматривает доклад, ответы на вопросы, прения, коллективную выработку решения. </a:t>
            </a:r>
          </a:p>
          <a:p>
            <a:r>
              <a:rPr lang="ru-RU" b="1" dirty="0"/>
              <a:t>Когда необходимо передать распоряжения по вертикальной схеме управления сверху вниз для их быстрейшего исполнения, используют </a:t>
            </a:r>
            <a:r>
              <a:rPr lang="ru-RU" b="1" i="1" u="sng" dirty="0"/>
              <a:t>инструктивное совещание.</a:t>
            </a:r>
            <a:r>
              <a:rPr lang="ru-RU" b="1" i="1" dirty="0"/>
              <a:t> </a:t>
            </a:r>
            <a:endParaRPr lang="ru-RU" b="1" dirty="0"/>
          </a:p>
          <a:p>
            <a:r>
              <a:rPr lang="ru-RU" b="1" i="1" u="sng" dirty="0"/>
              <a:t>Оперативное совещание </a:t>
            </a:r>
            <a:r>
              <a:rPr lang="ru-RU" b="1" dirty="0"/>
              <a:t>проводят при необходимости получения информации о текущем состоянии дел на участках, в подразделениях фирмы, организации. </a:t>
            </a:r>
          </a:p>
          <a:p>
            <a:r>
              <a:rPr lang="ru-RU" b="1" dirty="0"/>
              <a:t>При его проведении заслушиваются доклады подчиненных о состоянии дел на местах, попутно разрешают возникающие проблемы на основе полученной информации. </a:t>
            </a:r>
          </a:p>
          <a:p>
            <a:r>
              <a:rPr lang="ru-RU" b="1" dirty="0"/>
              <a:t>Наряду с совещаниями используются и другие формы, например, «</a:t>
            </a:r>
            <a:r>
              <a:rPr lang="ru-RU" b="1" dirty="0" err="1"/>
              <a:t>брейнсторминг</a:t>
            </a:r>
            <a:r>
              <a:rPr lang="ru-RU" b="1" dirty="0"/>
              <a:t>» («мозговая атака»), «круглый стол» и др. 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58" y="128337"/>
            <a:ext cx="5530515" cy="6537157"/>
          </a:xfrm>
        </p:spPr>
      </p:pic>
    </p:spTree>
    <p:extLst>
      <p:ext uri="{BB962C8B-B14F-4D97-AF65-F5344CB8AC3E}">
        <p14:creationId xmlns:p14="http://schemas.microsoft.com/office/powerpoint/2010/main" val="139411311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solidFill>
                  <a:srgbClr val="C00000"/>
                </a:solidFill>
              </a:rPr>
              <a:t>Благодарю за внимание 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40" y="1554480"/>
            <a:ext cx="9509760" cy="5166359"/>
          </a:xfrm>
        </p:spPr>
      </p:pic>
    </p:spTree>
    <p:extLst>
      <p:ext uri="{BB962C8B-B14F-4D97-AF65-F5344CB8AC3E}">
        <p14:creationId xmlns:p14="http://schemas.microsoft.com/office/powerpoint/2010/main" val="422297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FF0000"/>
                </a:solidFill>
              </a:rPr>
              <a:t>Принципы принятия управленческих решений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0436" y="1825625"/>
            <a:ext cx="3159578" cy="30982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5E5E5F"/>
                </a:solidFill>
                <a:latin typeface="helvetica" panose="020B0604020202020204" pitchFamily="34" charset="0"/>
              </a:rPr>
              <a:t>Ваш выбор, какой из этих четырех принципов использовать, зависит от двух переменных</a:t>
            </a:r>
            <a:r>
              <a:rPr lang="ru-RU" dirty="0" smtClean="0">
                <a:solidFill>
                  <a:srgbClr val="5E5E5F"/>
                </a:solidFill>
                <a:latin typeface="helvetica" panose="020B0604020202020204" pitchFamily="34" charset="0"/>
              </a:rPr>
              <a:t>:</a:t>
            </a:r>
          </a:p>
          <a:p>
            <a:endParaRPr lang="ru-RU" dirty="0">
              <a:solidFill>
                <a:srgbClr val="5E5E5F"/>
              </a:solidFill>
              <a:latin typeface="Noto Serif"/>
            </a:endParaRP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FF0000"/>
                </a:solidFill>
                <a:latin typeface="helvetica" panose="020B0604020202020204" pitchFamily="34" charset="0"/>
              </a:rPr>
              <a:t>Срочность принятия </a:t>
            </a:r>
            <a:r>
              <a:rPr lang="ru-RU" dirty="0" smtClean="0">
                <a:solidFill>
                  <a:srgbClr val="FF0000"/>
                </a:solidFill>
                <a:latin typeface="helvetica" panose="020B0604020202020204" pitchFamily="34" charset="0"/>
              </a:rPr>
              <a:t>решения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elvetica" panose="020B0604020202020204" pitchFamily="34" charset="0"/>
              </a:rPr>
              <a:t>(время). </a:t>
            </a:r>
          </a:p>
          <a:p>
            <a:pPr>
              <a:buFont typeface="+mj-lt"/>
              <a:buAutoNum type="arabicPeriod"/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Noto Serif"/>
            </a:endParaRP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FF0000"/>
                </a:solidFill>
                <a:latin typeface="helvetica" panose="020B0604020202020204" pitchFamily="34" charset="0"/>
              </a:rPr>
              <a:t>Серьезность решения и его влияние на будущее. </a:t>
            </a:r>
            <a:endParaRPr lang="ru-RU" b="0" i="0" dirty="0">
              <a:solidFill>
                <a:srgbClr val="5E5E5F"/>
              </a:solidFill>
              <a:effectLst/>
              <a:latin typeface="Noto Serif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0014" y="800100"/>
            <a:ext cx="3502478" cy="156966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процессе участвуют разные отделы и команды </a:t>
            </a:r>
            <a:r>
              <a:rPr lang="ru-RU" sz="1600" b="1" dirty="0" smtClean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r>
              <a:rPr lang="ru-RU" sz="1600" b="1" dirty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 чья заинтересованность в правильном решении очень высока</a:t>
            </a:r>
            <a:r>
              <a:rPr lang="ru-RU" sz="1400" dirty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015" y="2441121"/>
            <a:ext cx="3502478" cy="1292118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3868736" y="3873365"/>
            <a:ext cx="3013756" cy="390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1284741" y="800099"/>
            <a:ext cx="282576" cy="1025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3380014" y="4542515"/>
            <a:ext cx="2857500" cy="1477328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rgbClr val="5E5E5F"/>
                </a:solidFill>
                <a:latin typeface="helvetica" panose="020B0604020202020204" pitchFamily="34" charset="0"/>
              </a:rPr>
              <a:t>Решение  </a:t>
            </a:r>
            <a:r>
              <a:rPr lang="ru-RU" b="1" dirty="0">
                <a:solidFill>
                  <a:srgbClr val="5E5E5F"/>
                </a:solidFill>
                <a:latin typeface="helvetica" panose="020B0604020202020204" pitchFamily="34" charset="0"/>
              </a:rPr>
              <a:t>принимается на самом верху. </a:t>
            </a:r>
            <a:endParaRPr lang="ru-RU" b="1" dirty="0" smtClean="0">
              <a:solidFill>
                <a:srgbClr val="5E5E5F"/>
              </a:solidFill>
              <a:latin typeface="helvetica" panose="020B0604020202020204" pitchFamily="34" charset="0"/>
            </a:endParaRPr>
          </a:p>
          <a:p>
            <a:r>
              <a:rPr lang="ru-RU" b="1" dirty="0" smtClean="0">
                <a:solidFill>
                  <a:srgbClr val="5E5E5F"/>
                </a:solidFill>
                <a:latin typeface="helvetica" panose="020B0604020202020204" pitchFamily="34" charset="0"/>
              </a:rPr>
              <a:t>Оно </a:t>
            </a:r>
            <a:r>
              <a:rPr lang="ru-RU" b="1" dirty="0">
                <a:solidFill>
                  <a:srgbClr val="5E5E5F"/>
                </a:solidFill>
                <a:latin typeface="helvetica" panose="020B0604020202020204" pitchFamily="34" charset="0"/>
              </a:rPr>
              <a:t>не требует вовлеченности третьих лиц</a:t>
            </a:r>
            <a:endParaRPr lang="ru-RU" b="1" dirty="0"/>
          </a:p>
        </p:txBody>
      </p:sp>
      <p:pic>
        <p:nvPicPr>
          <p:cNvPr id="11" name="Picture 2" descr="Выбор принципа принятия управленческих решений в зависимости от переменны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179" y="1110344"/>
            <a:ext cx="5451586" cy="516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flipH="1">
            <a:off x="7462157" y="685802"/>
            <a:ext cx="4729842" cy="584775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 решения с </a:t>
            </a:r>
            <a:r>
              <a:rPr lang="ru-RU" sz="1600" b="1" dirty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учетом вклада людей, вовлеченных в процесс. 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 flipH="1" flipV="1">
            <a:off x="7568293" y="3943571"/>
            <a:ext cx="2506436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rgbClr val="5E5E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Используется для несерьезных решений, имеющих крайний срок, установленный собственником компании.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08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143" y="1"/>
            <a:ext cx="10700657" cy="1045028"/>
          </a:xfrm>
        </p:spPr>
        <p:txBody>
          <a:bodyPr>
            <a:normAutofit/>
          </a:bodyPr>
          <a:lstStyle/>
          <a:p>
            <a:r>
              <a:rPr lang="ru-RU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РЕБОВАНИЯ </a:t>
            </a:r>
            <a:r>
              <a:rPr lang="ru-RU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 </a:t>
            </a:r>
            <a:r>
              <a:rPr lang="ru-RU" sz="24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упрaвлен­чес­ким</a:t>
            </a:r>
            <a:r>
              <a:rPr lang="ru-RU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ре­ше­ниям:</a:t>
            </a:r>
            <a:endParaRPr lang="ru-RU" sz="2400" b="1" u="sng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0" y="914400"/>
            <a:ext cx="9250136" cy="5262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361950" algn="just">
              <a:buFont typeface="+mj-lt"/>
              <a:buAutoNum type="arabicPeriod"/>
            </a:pP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соот­ве­тс­твие </a:t>
            </a:r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дей­ст­вующе­му </a:t>
            </a:r>
            <a:r>
              <a:rPr lang="ru-RU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зaко­нодaтельст­ву</a:t>
            </a:r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и по­ло­же­ниям </a:t>
            </a:r>
            <a:r>
              <a:rPr lang="ru-RU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устaвных</a:t>
            </a:r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до­ку­мен­тов </a:t>
            </a:r>
            <a:r>
              <a:rPr lang="ru-RU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оргa­низa­ции</a:t>
            </a:r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lvl="0" indent="361950" algn="just">
              <a:buFont typeface="+mj-lt"/>
              <a:buAutoNum type="arabicPeriod"/>
            </a:pPr>
            <a:r>
              <a:rPr lang="ru-RU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обос­новaннос­ть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lvl="0" indent="361950" algn="just">
              <a:buFont typeface="+mj-lt"/>
              <a:buAutoNum type="arabicPeriod"/>
            </a:pPr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чет­кость фор­му­ли­ро­вок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lvl="0" indent="361950" algn="just">
              <a:buFont typeface="+mj-lt"/>
              <a:buAutoNum type="arabicPeriod"/>
            </a:pPr>
            <a:r>
              <a:rPr lang="ru-RU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реaльнaя</a:t>
            </a:r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осу­ще­ст­ви­мос­ть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lvl="0" indent="361950" algn="just">
              <a:buFont typeface="+mj-lt"/>
              <a:buAutoNum type="arabicPeriod"/>
            </a:pPr>
            <a:r>
              <a:rPr lang="ru-RU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своев­ре­мен­ность.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4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ыть </a:t>
            </a:r>
            <a:r>
              <a:rPr lang="ru-RU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своевременным и эффективным</a:t>
            </a: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то есть наилучшим из возможных в отношении ожидаемого итога к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затратам;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361950" algn="just">
              <a:buFont typeface="+mj-lt"/>
              <a:buAutoNum type="arabicPeriod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эко­но­мич­ность,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оп­ре­де­ляемaя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рaзмерaм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зaтрaт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нa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его осу­ще­ст­вле­ние;</a:t>
            </a:r>
          </a:p>
          <a:p>
            <a:pPr marL="0" lvl="0" indent="361950" algn="just">
              <a:buFont typeface="+mj-lt"/>
              <a:buAutoNum type="arabicPeriod"/>
            </a:pPr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эф­фек­тив­нос­ть </a:t>
            </a:r>
            <a:r>
              <a:rPr lang="ru-RU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кaк</a:t>
            </a:r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сте­пень дос­ти­же­ния </a:t>
            </a:r>
            <a:r>
              <a:rPr lang="ru-RU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постaвлен­ных</a:t>
            </a:r>
            <a:r>
              <a:rPr lang="ru-R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це­лей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со­постaвле­нии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зaтрaтaми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ре­сур­сов;</a:t>
            </a:r>
          </a:p>
          <a:p>
            <a:pPr marL="0" lvl="0" indent="361950" algn="just">
              <a:buFont typeface="+mj-lt"/>
              <a:buAutoNum type="arabicPeriod"/>
            </a:pPr>
            <a:r>
              <a:rPr lang="ru-RU" sz="24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соглaсовaннос­ть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рaннее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при­ня­ты­ми ре­ше­ниями,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кaк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ru-R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го­ризонтaли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тaк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и по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вер­тикaли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упрaвле­ния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361950" algn="just">
              <a:buFont typeface="+mj-lt"/>
              <a:buAutoNum type="arabicPeriod"/>
            </a:pPr>
            <a:r>
              <a:rPr lang="ru-RU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быть конкретным,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то есть иметь адресата и сроки исполнения, отвечать на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вопросы: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что, кому, как, когда, где и к какому сроку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сделать.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361950" algn="just">
              <a:buFont typeface="+mj-lt"/>
              <a:buAutoNum type="arabicPeriod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136" y="2388378"/>
            <a:ext cx="2759528" cy="209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sz="half" idx="1"/>
          </p:nvPr>
        </p:nvSpPr>
        <p:spPr>
          <a:xfrm>
            <a:off x="5638800" y="579664"/>
            <a:ext cx="6134100" cy="5935436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Сущность и алгоритм принятия управленческого решения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636814"/>
            <a:ext cx="3755571" cy="507818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55821" y="2828836"/>
            <a:ext cx="5886450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принятия управленческого решения начинается с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возникновения проблемной ситуации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заканчивается выбором реш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ения.</a:t>
            </a:r>
          </a:p>
        </p:txBody>
      </p:sp>
    </p:spTree>
    <p:extLst>
      <p:ext uri="{BB962C8B-B14F-4D97-AF65-F5344CB8AC3E}">
        <p14:creationId xmlns:p14="http://schemas.microsoft.com/office/powerpoint/2010/main" val="152100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4357</TotalTime>
  <Words>3846</Words>
  <Application>Microsoft Office PowerPoint</Application>
  <PresentationFormat>Широкоэкранный</PresentationFormat>
  <Paragraphs>480</Paragraphs>
  <Slides>62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73" baseType="lpstr">
      <vt:lpstr>-apple-system</vt:lpstr>
      <vt:lpstr>Arial</vt:lpstr>
      <vt:lpstr>Calibri</vt:lpstr>
      <vt:lpstr>Calibri Light</vt:lpstr>
      <vt:lpstr>Charlie Text</vt:lpstr>
      <vt:lpstr>Fira Sans Light</vt:lpstr>
      <vt:lpstr>helvetica</vt:lpstr>
      <vt:lpstr>Noto Serif</vt:lpstr>
      <vt:lpstr>Roboto</vt:lpstr>
      <vt:lpstr>Times New Roman</vt:lpstr>
      <vt:lpstr>Office Theme</vt:lpstr>
      <vt:lpstr>Лекция 7. Личность и психология принятия управленческих решений</vt:lpstr>
      <vt:lpstr>Учебная литература: </vt:lpstr>
      <vt:lpstr>Презентация PowerPoint</vt:lpstr>
      <vt:lpstr>Презентация PowerPoint</vt:lpstr>
      <vt:lpstr>Презентация PowerPoint</vt:lpstr>
      <vt:lpstr>Виды управленских решений</vt:lpstr>
      <vt:lpstr>Принципы принятия управленческих решений </vt:lpstr>
      <vt:lpstr>ТРЕБОВАНИЯ  К  упрaвлен­чес­ким   ре­ше­ниям:</vt:lpstr>
      <vt:lpstr>Презентация PowerPoint</vt:lpstr>
      <vt:lpstr>Методология выработки управленческого решения</vt:lpstr>
      <vt:lpstr>Алгоритм выработки управленческих решений  </vt:lpstr>
      <vt:lpstr>Презентация PowerPoint</vt:lpstr>
      <vt:lpstr>Процесс принятия управленческих решений </vt:lpstr>
      <vt:lpstr>Способы  снижения риска: </vt:lpstr>
      <vt:lpstr>Нормативная  теория  </vt:lpstr>
      <vt:lpstr>Последовательные  шаги процесса принятия решения:</vt:lpstr>
      <vt:lpstr>Лестница выводов при принятия решения</vt:lpstr>
      <vt:lpstr>Презентация PowerPoint</vt:lpstr>
      <vt:lpstr>Цикл ре­ше­ния проб­ле­мы (Рaмперсaд Х.)</vt:lpstr>
      <vt:lpstr>Модель принятия решения</vt:lpstr>
      <vt:lpstr> Рaционaльнaя мо­дель при­ня­тия ре­ше­ния  (Миль­нер Б.З., с. 302)  </vt:lpstr>
      <vt:lpstr>Модель принятия решений Хоя-Тартера</vt:lpstr>
      <vt:lpstr>Модель принятия решений Хоя-Тартера</vt:lpstr>
      <vt:lpstr>Модель Хартнетта CODM</vt:lpstr>
      <vt:lpstr>Модель DACI</vt:lpstr>
      <vt:lpstr>Модель принятия решений Врума — Йеттона —Яго</vt:lpstr>
      <vt:lpstr>Модель  принятия решений Mckinsey 7S  (Том Питерс и Роберт Уотерман) </vt:lpstr>
      <vt:lpstr>Джозеф Бадаракко — профессор бизнес-этики Гарвардской школы бизнеса</vt:lpstr>
      <vt:lpstr>Презентация PowerPoint</vt:lpstr>
      <vt:lpstr> Техники быстрого принятия решения </vt:lpstr>
      <vt:lpstr>Упражнение  Техника «Декартовы координаты» </vt:lpstr>
      <vt:lpstr>Презентация PowerPoint</vt:lpstr>
      <vt:lpstr>Метод множественного голосования</vt:lpstr>
      <vt:lpstr>Метод «Дерева решений» </vt:lpstr>
      <vt:lpstr>Метод Менделеева «Карточная игра» </vt:lpstr>
      <vt:lpstr>Метод Тони Роббинса</vt:lpstr>
      <vt:lpstr>Метод 360-градусов (Кшеминский Г.)</vt:lpstr>
      <vt:lpstr>Ме­тод «Пос­ледс­твия ре­ше­ний» </vt:lpstr>
      <vt:lpstr>Модифицированный метод Борда</vt:lpstr>
      <vt:lpstr> Ме­тод «Зaгля­нем в бу­ду­щее» </vt:lpstr>
      <vt:lpstr>Метод RAPID Бэйна</vt:lpstr>
      <vt:lpstr>Метод Дельфы</vt:lpstr>
      <vt:lpstr>Метод  «Кингисе» </vt:lpstr>
      <vt:lpstr>Ме­тод «Про­мыш­лен­ный шпионaж» </vt:lpstr>
      <vt:lpstr>Ме­тод при­ня­тия ре­ше­ния Aль­бертa Эйнш­тейнa </vt:lpstr>
      <vt:lpstr>Метод «Парето» </vt:lpstr>
      <vt:lpstr>Главное знать, что 20% причин являются причиной 80% последствий. Однако этот понятный метод позволяет команде принимать решения. Разработка планируется в 6 шагов:</vt:lpstr>
      <vt:lpstr>Метод «Мусорного ящика» </vt:lpstr>
      <vt:lpstr>Презентация PowerPoint</vt:lpstr>
      <vt:lpstr>Презентация PowerPoint</vt:lpstr>
      <vt:lpstr>Поведение руководителя при принятии решения </vt:lpstr>
      <vt:lpstr>Презентация PowerPoint</vt:lpstr>
      <vt:lpstr>Основные факторы, влияющие на выбор поведения руководителя</vt:lpstr>
      <vt:lpstr>Содержание и стили принятия управленческих решений</vt:lpstr>
      <vt:lpstr>Презентация PowerPoint</vt:lpstr>
      <vt:lpstr>Презентация PowerPoint</vt:lpstr>
      <vt:lpstr>Презентация PowerPoint</vt:lpstr>
      <vt:lpstr>Таким образом,</vt:lpstr>
      <vt:lpstr>Организация групповых решений</vt:lpstr>
      <vt:lpstr>Презентация PowerPoint</vt:lpstr>
      <vt:lpstr>Презентация PowerPoint</vt:lpstr>
      <vt:lpstr>Благодарю за внимание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Ольга Хабижановна</dc:creator>
  <cp:lastModifiedBy>MASTER</cp:lastModifiedBy>
  <cp:revision>151</cp:revision>
  <dcterms:created xsi:type="dcterms:W3CDTF">2019-10-12T16:38:37Z</dcterms:created>
  <dcterms:modified xsi:type="dcterms:W3CDTF">2023-10-16T07:49:00Z</dcterms:modified>
</cp:coreProperties>
</file>